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Lobster"/>
      <p:regular r:id="rId44"/>
    </p:embeddedFont>
    <p:embeddedFont>
      <p:font typeface="Average"/>
      <p:regular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83FFEF-6931-48F7-A7EF-7B5F65EF1048}">
  <a:tblStyle styleId="{B983FFEF-6931-48F7-A7EF-7B5F65EF10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Lobster-regular.fntdata"/><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Oswald-regular.fntdata"/><Relationship Id="rId23" Type="http://schemas.openxmlformats.org/officeDocument/2006/relationships/slide" Target="slides/slide17.xml"/><Relationship Id="rId45" Type="http://schemas.openxmlformats.org/officeDocument/2006/relationships/font" Target="fonts/Averag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e3b11aa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e3b11aaa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ade66ee45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ade66ee4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ade66ee45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ade66ee45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baf2e540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baf2e540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ade66ee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ade66ee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cade66ee4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cade66ee4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ade66ee45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ade66ee45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baf2e540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baf2e540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ade66ee45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ade66ee45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ade66ee45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ade66ee45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e3b11aa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e3b11aa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ade66ee45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ade66ee4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ade66ee45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ade66ee45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ade66ee4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ade66ee4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baf2e54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baf2e54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cade66ee45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cade66ee45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ade66ee4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ade66ee4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baf2e540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cbaf2e540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baf2e540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baf2e540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baf2e540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baf2e540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baf2e5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baf2e5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e3b11aa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e3b11aa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baf2e540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baf2e540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ade66ee45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ade66ee45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ade66ee45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ade66ee4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baf2e540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baf2e540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baf2e540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baf2e540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baf2e540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baf2e540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ade66ee45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ade66ee45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baf2e540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baf2e540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e3b11aa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e3b11aa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e3b11aa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e3b11aa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e3b11aaa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e3b11aaa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e3b11aaa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e3b11aaa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e3b11aa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e3b11aa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e3b11aaa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e3b11aaa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6.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linkedin.com/pulse/using-beacons-better-in-store-customer-experience-greg-henry/" TargetMode="External"/><Relationship Id="rId4" Type="http://schemas.openxmlformats.org/officeDocument/2006/relationships/hyperlink" Target="http://collectec.com/beacon-click-and-collect/" TargetMode="External"/><Relationship Id="rId11" Type="http://schemas.openxmlformats.org/officeDocument/2006/relationships/hyperlink" Target="https://www.javatpoint.com/software-engineering-software-reliability-metrics" TargetMode="External"/><Relationship Id="rId10" Type="http://schemas.openxmlformats.org/officeDocument/2006/relationships/hyperlink" Target="https://clearbridgemobile.com/how-to-build-a-mobile-app-requirements-document/" TargetMode="External"/><Relationship Id="rId12" Type="http://schemas.openxmlformats.org/officeDocument/2006/relationships/hyperlink" Target="https://developer.apple.com/ibeacon/" TargetMode="External"/><Relationship Id="rId9" Type="http://schemas.openxmlformats.org/officeDocument/2006/relationships/hyperlink" Target="https://www.researchgate.net/publication/284173600_Guidelines_for_Good_Requirements_Writing_with_Examples" TargetMode="External"/><Relationship Id="rId5" Type="http://schemas.openxmlformats.org/officeDocument/2006/relationships/hyperlink" Target="https://blog.beaconstac.com/2016/01/creating-a-beacon-campaign-for-your-supermarket-using-beaconstac/" TargetMode="External"/><Relationship Id="rId6" Type="http://schemas.openxmlformats.org/officeDocument/2006/relationships/hyperlink" Target="https://www.appdynamics.com/blog/product/beacon-technology-everything-you-need-to-know-to-start-coding/" TargetMode="External"/><Relationship Id="rId7" Type="http://schemas.openxmlformats.org/officeDocument/2006/relationships/hyperlink" Target="https://docs.gluonhq.com/samples/beacons/" TargetMode="External"/><Relationship Id="rId8" Type="http://schemas.openxmlformats.org/officeDocument/2006/relationships/hyperlink" Target="https://reqexperts.com/wp-content/uploads/2015/07/writing_good_requirements.htm"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trello.com/invite/b/UIa5ng5A/629c112e5af82ec4cbca928efa6e14db/swe-600-group-project" TargetMode="External"/><Relationship Id="rId4" Type="http://schemas.openxmlformats.org/officeDocument/2006/relationships/hyperlink" Target="https://docs.google.com/document/d/1-xSw3HKgucqXhRE2tt3yHzdSYXrUB2WbNtxozkhzigw/edit?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eveloper.apple.com/ibeac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0" y="990800"/>
            <a:ext cx="7801500" cy="158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In-store Pickup using iBeacon chips</a:t>
            </a:r>
            <a:endParaRPr/>
          </a:p>
        </p:txBody>
      </p:sp>
      <p:sp>
        <p:nvSpPr>
          <p:cNvPr id="60" name="Google Shape;60;p13"/>
          <p:cNvSpPr txBox="1"/>
          <p:nvPr>
            <p:ph idx="1" type="subTitle"/>
          </p:nvPr>
        </p:nvSpPr>
        <p:spPr>
          <a:xfrm>
            <a:off x="671250" y="3174875"/>
            <a:ext cx="7801500" cy="594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SWE 600</a:t>
            </a:r>
            <a:endParaRPr/>
          </a:p>
        </p:txBody>
      </p:sp>
      <p:sp>
        <p:nvSpPr>
          <p:cNvPr id="61" name="Google Shape;61;p13"/>
          <p:cNvSpPr txBox="1"/>
          <p:nvPr/>
        </p:nvSpPr>
        <p:spPr>
          <a:xfrm>
            <a:off x="671350" y="3875350"/>
            <a:ext cx="78015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rPr>
              <a:t>Team Members</a:t>
            </a:r>
            <a:r>
              <a:rPr lang="en" sz="1100">
                <a:solidFill>
                  <a:srgbClr val="FFFFFF"/>
                </a:solidFill>
              </a:rPr>
              <a:t> </a:t>
            </a:r>
            <a:endParaRPr sz="1100">
              <a:solidFill>
                <a:srgbClr val="FFFFFF"/>
              </a:solidFill>
            </a:endParaRPr>
          </a:p>
          <a:p>
            <a:pPr indent="0" lvl="0" marL="0" rtl="0" algn="ctr">
              <a:spcBef>
                <a:spcPts val="0"/>
              </a:spcBef>
              <a:spcAft>
                <a:spcPts val="0"/>
              </a:spcAft>
              <a:buNone/>
            </a:pPr>
            <a:r>
              <a:rPr lang="en" sz="1100">
                <a:solidFill>
                  <a:schemeClr val="dk1"/>
                </a:solidFill>
              </a:rPr>
              <a:t>Nauka Shah, 24083814</a:t>
            </a:r>
            <a:endParaRPr sz="1100">
              <a:solidFill>
                <a:schemeClr val="dk1"/>
              </a:solidFill>
            </a:endParaRPr>
          </a:p>
          <a:p>
            <a:pPr indent="0" lvl="0" marL="0" rtl="0" algn="ctr">
              <a:spcBef>
                <a:spcPts val="0"/>
              </a:spcBef>
              <a:spcAft>
                <a:spcPts val="0"/>
              </a:spcAft>
              <a:buNone/>
            </a:pPr>
            <a:r>
              <a:rPr lang="en" sz="1100">
                <a:solidFill>
                  <a:schemeClr val="dk1"/>
                </a:solidFill>
              </a:rPr>
              <a:t>Ayesha Taqdees, 90366 </a:t>
            </a:r>
            <a:endParaRPr sz="1100">
              <a:solidFill>
                <a:schemeClr val="dk1"/>
              </a:solidFill>
            </a:endParaRPr>
          </a:p>
          <a:p>
            <a:pPr indent="0" lvl="0" marL="0" rtl="0" algn="ctr">
              <a:spcBef>
                <a:spcPts val="0"/>
              </a:spcBef>
              <a:spcAft>
                <a:spcPts val="0"/>
              </a:spcAft>
              <a:buNone/>
            </a:pPr>
            <a:r>
              <a:rPr lang="en" sz="1100">
                <a:solidFill>
                  <a:schemeClr val="dk1"/>
                </a:solidFill>
              </a:rPr>
              <a:t>Aditi Parikh, 95991</a:t>
            </a:r>
            <a:endParaRPr sz="1100">
              <a:solidFill>
                <a:schemeClr val="dk1"/>
              </a:solidFill>
            </a:endParaRPr>
          </a:p>
          <a:p>
            <a:pPr indent="0" lvl="0" marL="0" rtl="0" algn="ctr">
              <a:spcBef>
                <a:spcPts val="0"/>
              </a:spcBef>
              <a:spcAft>
                <a:spcPts val="0"/>
              </a:spcAft>
              <a:buNone/>
            </a:pPr>
            <a:r>
              <a:rPr lang="en" sz="1100">
                <a:solidFill>
                  <a:schemeClr val="dk1"/>
                </a:solidFill>
              </a:rPr>
              <a:t>Yunfeiyue Liu, 92636</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Reliability Metric to be used </a:t>
            </a:r>
            <a:endParaRPr/>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1200"/>
              </a:spcBef>
              <a:spcAft>
                <a:spcPts val="0"/>
              </a:spcAft>
              <a:buClr>
                <a:schemeClr val="dk1"/>
              </a:buClr>
              <a:buSzPts val="1100"/>
              <a:buFont typeface="Arial"/>
              <a:buNone/>
            </a:pPr>
            <a:r>
              <a:rPr lang="en" u="sng"/>
              <a:t>ROCOF:</a:t>
            </a:r>
            <a:endParaRPr u="sng"/>
          </a:p>
          <a:p>
            <a:pPr indent="-342900" lvl="0" marL="457200" rtl="0" algn="just">
              <a:lnSpc>
                <a:spcPct val="150000"/>
              </a:lnSpc>
              <a:spcBef>
                <a:spcPts val="1200"/>
              </a:spcBef>
              <a:spcAft>
                <a:spcPts val="0"/>
              </a:spcAft>
              <a:buSzPts val="1800"/>
              <a:buChar char="-"/>
            </a:pPr>
            <a:r>
              <a:rPr lang="en"/>
              <a:t>ROCOF measures the frequency of occurrence of unexpected behavior of the software. It basically measures how may times the software product fails. ROCOF measure of a software product can be obtained by having the record of the behavior of a software product. ROCOF is basically the total number of failures occurring during the specified time interval.</a:t>
            </a:r>
            <a:endParaRPr/>
          </a:p>
          <a:p>
            <a:pPr indent="-342900" lvl="0" marL="457200" rtl="0" algn="just">
              <a:lnSpc>
                <a:spcPct val="150000"/>
              </a:lnSpc>
              <a:spcBef>
                <a:spcPts val="0"/>
              </a:spcBef>
              <a:spcAft>
                <a:spcPts val="0"/>
              </a:spcAft>
              <a:buSzPts val="1800"/>
              <a:buChar char="-"/>
            </a:pPr>
            <a:r>
              <a:rPr lang="en"/>
              <a:t>Suggested Value - 0.1 - 10 Failures per 100 Time Units.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Project Schedule</a:t>
            </a:r>
            <a:endParaRPr>
              <a:solidFill>
                <a:srgbClr val="000000"/>
              </a:solidFill>
            </a:endParaRPr>
          </a:p>
        </p:txBody>
      </p:sp>
      <p:pic>
        <p:nvPicPr>
          <p:cNvPr id="120" name="Google Shape;120;p23" title="Points scored"/>
          <p:cNvPicPr preferRelativeResize="0"/>
          <p:nvPr/>
        </p:nvPicPr>
        <p:blipFill>
          <a:blip r:embed="rId3">
            <a:alphaModFix/>
          </a:blip>
          <a:stretch>
            <a:fillRect/>
          </a:stretch>
        </p:blipFill>
        <p:spPr>
          <a:xfrm>
            <a:off x="1542725" y="1017725"/>
            <a:ext cx="6181725" cy="381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Click And Collect Modules</a:t>
            </a:r>
            <a:endParaRPr>
              <a:solidFill>
                <a:srgbClr val="000000"/>
              </a:solidFill>
            </a:endParaRPr>
          </a:p>
        </p:txBody>
      </p:sp>
      <p:pic>
        <p:nvPicPr>
          <p:cNvPr id="126" name="Google Shape;126;p24"/>
          <p:cNvPicPr preferRelativeResize="0"/>
          <p:nvPr/>
        </p:nvPicPr>
        <p:blipFill>
          <a:blip r:embed="rId3">
            <a:alphaModFix/>
          </a:blip>
          <a:stretch>
            <a:fillRect/>
          </a:stretch>
        </p:blipFill>
        <p:spPr>
          <a:xfrm>
            <a:off x="152400" y="1779725"/>
            <a:ext cx="8839200" cy="23435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Software Architecture</a:t>
            </a:r>
            <a:endParaRPr>
              <a:solidFill>
                <a:srgbClr val="000000"/>
              </a:solidFill>
            </a:endParaRPr>
          </a:p>
        </p:txBody>
      </p:sp>
      <p:sp>
        <p:nvSpPr>
          <p:cNvPr id="132" name="Google Shape;13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5"/>
          <p:cNvPicPr preferRelativeResize="0"/>
          <p:nvPr/>
        </p:nvPicPr>
        <p:blipFill>
          <a:blip r:embed="rId3">
            <a:alphaModFix/>
          </a:blip>
          <a:stretch>
            <a:fillRect/>
          </a:stretch>
        </p:blipFill>
        <p:spPr>
          <a:xfrm>
            <a:off x="311700" y="1152475"/>
            <a:ext cx="8520600" cy="3699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API Endpoints</a:t>
            </a:r>
            <a:endParaRPr>
              <a:solidFill>
                <a:srgbClr val="000000"/>
              </a:solidFill>
            </a:endParaRPr>
          </a:p>
        </p:txBody>
      </p:sp>
      <p:sp>
        <p:nvSpPr>
          <p:cNvPr id="139" name="Google Shape;13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6"/>
          <p:cNvPicPr preferRelativeResize="0"/>
          <p:nvPr/>
        </p:nvPicPr>
        <p:blipFill>
          <a:blip r:embed="rId3">
            <a:alphaModFix/>
          </a:blip>
          <a:stretch>
            <a:fillRect/>
          </a:stretch>
        </p:blipFill>
        <p:spPr>
          <a:xfrm>
            <a:off x="468064" y="1017725"/>
            <a:ext cx="8207872" cy="41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4" name="Shape 144"/>
        <p:cNvGrpSpPr/>
        <p:nvPr/>
      </p:nvGrpSpPr>
      <p:grpSpPr>
        <a:xfrm>
          <a:off x="0" y="0"/>
          <a:ext cx="0" cy="0"/>
          <a:chOff x="0" y="0"/>
          <a:chExt cx="0" cy="0"/>
        </a:xfrm>
      </p:grpSpPr>
      <p:sp>
        <p:nvSpPr>
          <p:cNvPr id="145" name="Google Shape;145;p27"/>
          <p:cNvSpPr/>
          <p:nvPr/>
        </p:nvSpPr>
        <p:spPr>
          <a:xfrm>
            <a:off x="3428049" y="2007909"/>
            <a:ext cx="236700" cy="344700"/>
          </a:xfrm>
          <a:prstGeom prst="round2SameRect">
            <a:avLst>
              <a:gd fmla="val 16667" name="adj1"/>
              <a:gd fmla="val 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3488757" y="1831600"/>
            <a:ext cx="115500" cy="1605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5883900" y="1671950"/>
            <a:ext cx="2017200" cy="33237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27"/>
          <p:cNvCxnSpPr/>
          <p:nvPr/>
        </p:nvCxnSpPr>
        <p:spPr>
          <a:xfrm flipH="1" rot="10800000">
            <a:off x="3664780" y="2152012"/>
            <a:ext cx="2184900" cy="28200"/>
          </a:xfrm>
          <a:prstGeom prst="straightConnector1">
            <a:avLst/>
          </a:prstGeom>
          <a:noFill/>
          <a:ln cap="flat" cmpd="sng" w="9525">
            <a:solidFill>
              <a:srgbClr val="000000"/>
            </a:solidFill>
            <a:prstDash val="solid"/>
            <a:round/>
            <a:headEnd len="med" w="med" type="none"/>
            <a:tailEnd len="med" w="med" type="triangle"/>
          </a:ln>
        </p:spPr>
      </p:cxnSp>
      <p:sp>
        <p:nvSpPr>
          <p:cNvPr id="149" name="Google Shape;149;p27"/>
          <p:cNvSpPr txBox="1"/>
          <p:nvPr/>
        </p:nvSpPr>
        <p:spPr>
          <a:xfrm>
            <a:off x="3906424" y="1736143"/>
            <a:ext cx="17358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Username / password</a:t>
            </a:r>
            <a:endParaRPr sz="12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200"/>
              <a:t>Encryption on the wire (TLS)</a:t>
            </a:r>
            <a:endParaRPr sz="1200"/>
          </a:p>
          <a:p>
            <a:pPr indent="0" lvl="0" marL="0" rtl="0" algn="ctr">
              <a:spcBef>
                <a:spcPts val="0"/>
              </a:spcBef>
              <a:spcAft>
                <a:spcPts val="0"/>
              </a:spcAft>
              <a:buNone/>
            </a:pPr>
            <a:r>
              <a:rPr lang="en" sz="1200"/>
              <a:t>HTTPS</a:t>
            </a:r>
            <a:endParaRPr sz="1200"/>
          </a:p>
        </p:txBody>
      </p:sp>
      <p:sp>
        <p:nvSpPr>
          <p:cNvPr id="150" name="Google Shape;150;p27"/>
          <p:cNvSpPr/>
          <p:nvPr/>
        </p:nvSpPr>
        <p:spPr>
          <a:xfrm>
            <a:off x="6002200" y="1732850"/>
            <a:ext cx="1476900" cy="536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Authentication</a:t>
            </a:r>
            <a:endParaRPr/>
          </a:p>
        </p:txBody>
      </p:sp>
      <p:sp>
        <p:nvSpPr>
          <p:cNvPr id="151" name="Google Shape;151;p27"/>
          <p:cNvSpPr/>
          <p:nvPr/>
        </p:nvSpPr>
        <p:spPr>
          <a:xfrm>
            <a:off x="5975426" y="2365000"/>
            <a:ext cx="1476900" cy="536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Authorization</a:t>
            </a:r>
            <a:endParaRPr/>
          </a:p>
        </p:txBody>
      </p:sp>
      <p:sp>
        <p:nvSpPr>
          <p:cNvPr id="152" name="Google Shape;152;p27"/>
          <p:cNvSpPr txBox="1"/>
          <p:nvPr/>
        </p:nvSpPr>
        <p:spPr>
          <a:xfrm>
            <a:off x="7386299" y="1292125"/>
            <a:ext cx="988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Server</a:t>
            </a:r>
            <a:endParaRPr/>
          </a:p>
        </p:txBody>
      </p:sp>
      <p:sp>
        <p:nvSpPr>
          <p:cNvPr id="153" name="Google Shape;153;p27"/>
          <p:cNvSpPr/>
          <p:nvPr/>
        </p:nvSpPr>
        <p:spPr>
          <a:xfrm>
            <a:off x="6284259" y="4335250"/>
            <a:ext cx="752400" cy="6141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
            </a:r>
            <a:r>
              <a:rPr lang="en" sz="1000"/>
              <a:t>atabase</a:t>
            </a:r>
            <a:endParaRPr sz="1000"/>
          </a:p>
        </p:txBody>
      </p:sp>
      <p:sp>
        <p:nvSpPr>
          <p:cNvPr id="154" name="Google Shape;154;p27"/>
          <p:cNvSpPr txBox="1"/>
          <p:nvPr/>
        </p:nvSpPr>
        <p:spPr>
          <a:xfrm>
            <a:off x="177700" y="1306275"/>
            <a:ext cx="28095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AutoNum type="alphaUcPeriod"/>
            </a:pPr>
            <a:r>
              <a:rPr b="1" lang="en">
                <a:latin typeface="Times New Roman"/>
                <a:ea typeface="Times New Roman"/>
                <a:cs typeface="Times New Roman"/>
                <a:sym typeface="Times New Roman"/>
              </a:rPr>
              <a:t>Authentication</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lphaUcPeriod"/>
            </a:pPr>
            <a:r>
              <a:rPr b="1" lang="en">
                <a:latin typeface="Times New Roman"/>
                <a:ea typeface="Times New Roman"/>
                <a:cs typeface="Times New Roman"/>
                <a:sym typeface="Times New Roman"/>
              </a:rPr>
              <a:t>Authorization</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lphaUcPeriod"/>
            </a:pPr>
            <a:r>
              <a:rPr b="1" lang="en">
                <a:latin typeface="Times New Roman"/>
                <a:ea typeface="Times New Roman"/>
                <a:cs typeface="Times New Roman"/>
                <a:sym typeface="Times New Roman"/>
              </a:rPr>
              <a:t>Encryption on the wire: using</a:t>
            </a:r>
            <a:r>
              <a:rPr b="1" lang="en">
                <a:latin typeface="Times New Roman"/>
                <a:ea typeface="Times New Roman"/>
                <a:cs typeface="Times New Roman"/>
                <a:sym typeface="Times New Roman"/>
              </a:rPr>
              <a:t> TLS </a:t>
            </a:r>
            <a:endParaRPr b="1">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lphaUcPeriod"/>
            </a:pPr>
            <a:r>
              <a:rPr b="1" lang="en">
                <a:latin typeface="Times New Roman"/>
                <a:ea typeface="Times New Roman"/>
                <a:cs typeface="Times New Roman"/>
                <a:sym typeface="Times New Roman"/>
              </a:rPr>
              <a:t>Encryption at Rest: using KMS</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latin typeface="Average"/>
              <a:ea typeface="Average"/>
              <a:cs typeface="Average"/>
              <a:sym typeface="Average"/>
            </a:endParaRPr>
          </a:p>
        </p:txBody>
      </p:sp>
      <p:sp>
        <p:nvSpPr>
          <p:cNvPr id="155" name="Google Shape;155;p27"/>
          <p:cNvSpPr txBox="1"/>
          <p:nvPr/>
        </p:nvSpPr>
        <p:spPr>
          <a:xfrm>
            <a:off x="336175" y="182500"/>
            <a:ext cx="8190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Oswald"/>
                <a:ea typeface="Oswald"/>
                <a:cs typeface="Oswald"/>
                <a:sym typeface="Oswald"/>
              </a:rPr>
              <a:t>Security Attributes</a:t>
            </a:r>
            <a:endParaRPr sz="2700">
              <a:latin typeface="Oswald"/>
              <a:ea typeface="Oswald"/>
              <a:cs typeface="Oswald"/>
              <a:sym typeface="Oswald"/>
            </a:endParaRPr>
          </a:p>
        </p:txBody>
      </p:sp>
      <p:sp>
        <p:nvSpPr>
          <p:cNvPr id="156" name="Google Shape;156;p27"/>
          <p:cNvSpPr/>
          <p:nvPr/>
        </p:nvSpPr>
        <p:spPr>
          <a:xfrm>
            <a:off x="8059425" y="2293200"/>
            <a:ext cx="988500" cy="648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KMS</a:t>
            </a:r>
            <a:endParaRPr/>
          </a:p>
          <a:p>
            <a:pPr indent="0" lvl="0" marL="0" rtl="0" algn="l">
              <a:spcBef>
                <a:spcPts val="0"/>
              </a:spcBef>
              <a:spcAft>
                <a:spcPts val="0"/>
              </a:spcAft>
              <a:buNone/>
            </a:pPr>
            <a:r>
              <a:t/>
            </a:r>
            <a:endParaRPr/>
          </a:p>
        </p:txBody>
      </p:sp>
      <p:pic>
        <p:nvPicPr>
          <p:cNvPr id="157" name="Google Shape;157;p27"/>
          <p:cNvPicPr preferRelativeResize="0"/>
          <p:nvPr/>
        </p:nvPicPr>
        <p:blipFill>
          <a:blip r:embed="rId3">
            <a:alphaModFix/>
          </a:blip>
          <a:stretch>
            <a:fillRect/>
          </a:stretch>
        </p:blipFill>
        <p:spPr>
          <a:xfrm>
            <a:off x="8492401" y="2593596"/>
            <a:ext cx="345375" cy="344700"/>
          </a:xfrm>
          <a:prstGeom prst="rect">
            <a:avLst/>
          </a:prstGeom>
          <a:noFill/>
          <a:ln>
            <a:noFill/>
          </a:ln>
        </p:spPr>
      </p:pic>
      <p:sp>
        <p:nvSpPr>
          <p:cNvPr id="158" name="Google Shape;158;p27"/>
          <p:cNvSpPr/>
          <p:nvPr/>
        </p:nvSpPr>
        <p:spPr>
          <a:xfrm>
            <a:off x="3504249" y="3912909"/>
            <a:ext cx="236700" cy="344700"/>
          </a:xfrm>
          <a:prstGeom prst="round2SameRect">
            <a:avLst>
              <a:gd fmla="val 16667" name="adj1"/>
              <a:gd fmla="val 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a:off x="3564957" y="3736600"/>
            <a:ext cx="115500" cy="1605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7"/>
          <p:cNvCxnSpPr/>
          <p:nvPr/>
        </p:nvCxnSpPr>
        <p:spPr>
          <a:xfrm flipH="1" rot="10800000">
            <a:off x="3740980" y="4057012"/>
            <a:ext cx="2184900" cy="28200"/>
          </a:xfrm>
          <a:prstGeom prst="straightConnector1">
            <a:avLst/>
          </a:prstGeom>
          <a:noFill/>
          <a:ln cap="flat" cmpd="sng" w="9525">
            <a:solidFill>
              <a:srgbClr val="000000"/>
            </a:solidFill>
            <a:prstDash val="solid"/>
            <a:round/>
            <a:headEnd len="med" w="med" type="none"/>
            <a:tailEnd len="med" w="med" type="triangle"/>
          </a:ln>
        </p:spPr>
      </p:cxnSp>
      <p:sp>
        <p:nvSpPr>
          <p:cNvPr id="161" name="Google Shape;161;p27"/>
          <p:cNvSpPr txBox="1"/>
          <p:nvPr/>
        </p:nvSpPr>
        <p:spPr>
          <a:xfrm>
            <a:off x="3982624" y="3641143"/>
            <a:ext cx="17358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Exchange data</a:t>
            </a:r>
            <a:endParaRPr sz="1200"/>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1200"/>
              <a:t>Encryption on the wire (TLS)</a:t>
            </a:r>
            <a:endParaRPr sz="1200"/>
          </a:p>
          <a:p>
            <a:pPr indent="0" lvl="0" marL="0" rtl="0" algn="ctr">
              <a:spcBef>
                <a:spcPts val="0"/>
              </a:spcBef>
              <a:spcAft>
                <a:spcPts val="0"/>
              </a:spcAft>
              <a:buNone/>
            </a:pPr>
            <a:r>
              <a:rPr lang="en" sz="1200"/>
              <a:t>HTTPS</a:t>
            </a:r>
            <a:endParaRPr sz="1200"/>
          </a:p>
        </p:txBody>
      </p:sp>
      <p:sp>
        <p:nvSpPr>
          <p:cNvPr id="162" name="Google Shape;162;p27"/>
          <p:cNvSpPr/>
          <p:nvPr/>
        </p:nvSpPr>
        <p:spPr>
          <a:xfrm>
            <a:off x="5960100" y="3373775"/>
            <a:ext cx="1368600" cy="6489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Application Processor</a:t>
            </a:r>
            <a:endParaRPr/>
          </a:p>
        </p:txBody>
      </p:sp>
      <p:cxnSp>
        <p:nvCxnSpPr>
          <p:cNvPr id="163" name="Google Shape;163;p27"/>
          <p:cNvCxnSpPr>
            <a:stCxn id="162" idx="3"/>
            <a:endCxn id="156" idx="1"/>
          </p:cNvCxnSpPr>
          <p:nvPr/>
        </p:nvCxnSpPr>
        <p:spPr>
          <a:xfrm flipH="1" rot="10800000">
            <a:off x="7328700" y="2617625"/>
            <a:ext cx="730800" cy="10806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7"/>
          <p:cNvCxnSpPr>
            <a:stCxn id="162" idx="2"/>
            <a:endCxn id="153" idx="0"/>
          </p:cNvCxnSpPr>
          <p:nvPr/>
        </p:nvCxnSpPr>
        <p:spPr>
          <a:xfrm>
            <a:off x="6644400" y="4022675"/>
            <a:ext cx="16200" cy="4662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7"/>
          <p:cNvSpPr txBox="1"/>
          <p:nvPr/>
        </p:nvSpPr>
        <p:spPr>
          <a:xfrm>
            <a:off x="6841200" y="4046300"/>
            <a:ext cx="18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verage"/>
                <a:ea typeface="Average"/>
                <a:cs typeface="Average"/>
                <a:sym typeface="Average"/>
              </a:rPr>
              <a:t>Encryption at rest</a:t>
            </a:r>
            <a:endParaRPr>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Encryption on the wire</a:t>
            </a:r>
            <a:endParaRPr>
              <a:solidFill>
                <a:srgbClr val="000000"/>
              </a:solidFill>
            </a:endParaRPr>
          </a:p>
        </p:txBody>
      </p:sp>
      <p:sp>
        <p:nvSpPr>
          <p:cNvPr id="171" name="Google Shape;171;p28"/>
          <p:cNvSpPr txBox="1"/>
          <p:nvPr>
            <p:ph idx="1" type="body"/>
          </p:nvPr>
        </p:nvSpPr>
        <p:spPr>
          <a:xfrm>
            <a:off x="311700" y="1152475"/>
            <a:ext cx="3885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TLS handshake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Client and server exchange certificates and public key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Client data encryption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Client encrypts data with server’s public key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Server data decryption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Server decrypts data with server’s private key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Prevents man-in-the-middle attack</a:t>
            </a:r>
            <a:endParaRPr>
              <a:solidFill>
                <a:srgbClr val="000000"/>
              </a:solidFill>
            </a:endParaRPr>
          </a:p>
        </p:txBody>
      </p:sp>
      <p:pic>
        <p:nvPicPr>
          <p:cNvPr id="172" name="Google Shape;172;p28"/>
          <p:cNvPicPr preferRelativeResize="0"/>
          <p:nvPr/>
        </p:nvPicPr>
        <p:blipFill>
          <a:blip r:embed="rId3">
            <a:alphaModFix/>
          </a:blip>
          <a:stretch>
            <a:fillRect/>
          </a:stretch>
        </p:blipFill>
        <p:spPr>
          <a:xfrm>
            <a:off x="4629650" y="1184500"/>
            <a:ext cx="4362174" cy="3352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grpSp>
        <p:nvGrpSpPr>
          <p:cNvPr id="177" name="Google Shape;177;p29"/>
          <p:cNvGrpSpPr/>
          <p:nvPr/>
        </p:nvGrpSpPr>
        <p:grpSpPr>
          <a:xfrm>
            <a:off x="154923" y="1947441"/>
            <a:ext cx="409800" cy="681000"/>
            <a:chOff x="95100" y="1909600"/>
            <a:chExt cx="409800" cy="681000"/>
          </a:xfrm>
        </p:grpSpPr>
        <p:sp>
          <p:nvSpPr>
            <p:cNvPr id="178" name="Google Shape;178;p29"/>
            <p:cNvSpPr/>
            <p:nvPr/>
          </p:nvSpPr>
          <p:spPr>
            <a:xfrm>
              <a:off x="183000" y="1909600"/>
              <a:ext cx="234000" cy="234000"/>
            </a:xfrm>
            <a:prstGeom prst="ellipse">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95100" y="2219800"/>
              <a:ext cx="409800" cy="370800"/>
            </a:xfrm>
            <a:prstGeom prst="snip2SameRect">
              <a:avLst>
                <a:gd fmla="val 16667" name="adj1"/>
                <a:gd fmla="val 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29"/>
          <p:cNvSpPr txBox="1"/>
          <p:nvPr/>
        </p:nvSpPr>
        <p:spPr>
          <a:xfrm>
            <a:off x="8279823" y="2628441"/>
            <a:ext cx="9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Database</a:t>
            </a:r>
            <a:endParaRPr/>
          </a:p>
        </p:txBody>
      </p:sp>
      <p:cxnSp>
        <p:nvCxnSpPr>
          <p:cNvPr id="181" name="Google Shape;181;p29"/>
          <p:cNvCxnSpPr/>
          <p:nvPr/>
        </p:nvCxnSpPr>
        <p:spPr>
          <a:xfrm>
            <a:off x="364773" y="933091"/>
            <a:ext cx="0" cy="938100"/>
          </a:xfrm>
          <a:prstGeom prst="straightConnector1">
            <a:avLst/>
          </a:prstGeom>
          <a:noFill/>
          <a:ln cap="flat" cmpd="sng" w="9525">
            <a:solidFill>
              <a:srgbClr val="000000"/>
            </a:solidFill>
            <a:prstDash val="dot"/>
            <a:round/>
            <a:headEnd len="med" w="med" type="none"/>
            <a:tailEnd len="med" w="med" type="none"/>
          </a:ln>
        </p:spPr>
      </p:cxnSp>
      <p:sp>
        <p:nvSpPr>
          <p:cNvPr id="182" name="Google Shape;182;p29"/>
          <p:cNvSpPr/>
          <p:nvPr/>
        </p:nvSpPr>
        <p:spPr>
          <a:xfrm>
            <a:off x="1651873" y="1050891"/>
            <a:ext cx="838800" cy="2802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Firewall</a:t>
            </a:r>
            <a:endParaRPr sz="1200"/>
          </a:p>
        </p:txBody>
      </p:sp>
      <p:sp>
        <p:nvSpPr>
          <p:cNvPr id="183" name="Google Shape;183;p29"/>
          <p:cNvSpPr/>
          <p:nvPr/>
        </p:nvSpPr>
        <p:spPr>
          <a:xfrm>
            <a:off x="3577823" y="1374141"/>
            <a:ext cx="1417800" cy="21555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84" name="Google Shape;184;p29"/>
          <p:cNvSpPr/>
          <p:nvPr/>
        </p:nvSpPr>
        <p:spPr>
          <a:xfrm>
            <a:off x="5877823" y="1369341"/>
            <a:ext cx="1460700" cy="21555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grpSp>
        <p:nvGrpSpPr>
          <p:cNvPr id="185" name="Google Shape;185;p29"/>
          <p:cNvGrpSpPr/>
          <p:nvPr/>
        </p:nvGrpSpPr>
        <p:grpSpPr>
          <a:xfrm>
            <a:off x="8315823" y="1871241"/>
            <a:ext cx="721807" cy="710700"/>
            <a:chOff x="7810300" y="1890100"/>
            <a:chExt cx="721807" cy="710700"/>
          </a:xfrm>
        </p:grpSpPr>
        <p:sp>
          <p:nvSpPr>
            <p:cNvPr id="186" name="Google Shape;186;p29"/>
            <p:cNvSpPr/>
            <p:nvPr/>
          </p:nvSpPr>
          <p:spPr>
            <a:xfrm>
              <a:off x="7810300" y="1890100"/>
              <a:ext cx="721800" cy="2535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7810300" y="1999200"/>
              <a:ext cx="721800" cy="2535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7810300" y="2143600"/>
              <a:ext cx="721800" cy="2535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9"/>
            <p:cNvSpPr/>
            <p:nvPr/>
          </p:nvSpPr>
          <p:spPr>
            <a:xfrm>
              <a:off x="7810307" y="2347300"/>
              <a:ext cx="721800" cy="253500"/>
            </a:xfrm>
            <a:prstGeom prst="can">
              <a:avLst>
                <a:gd fmla="val 25000"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29"/>
          <p:cNvSpPr txBox="1"/>
          <p:nvPr/>
        </p:nvSpPr>
        <p:spPr>
          <a:xfrm>
            <a:off x="29223" y="422216"/>
            <a:ext cx="137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Authenticating</a:t>
            </a:r>
            <a:endParaRPr/>
          </a:p>
          <a:p>
            <a:pPr indent="0" lvl="0" marL="0" rtl="0" algn="l">
              <a:spcBef>
                <a:spcPts val="0"/>
              </a:spcBef>
              <a:spcAft>
                <a:spcPts val="0"/>
              </a:spcAft>
              <a:buNone/>
            </a:pPr>
            <a:r>
              <a:rPr lang="en"/>
              <a:t> users</a:t>
            </a:r>
            <a:endParaRPr/>
          </a:p>
        </p:txBody>
      </p:sp>
      <p:sp>
        <p:nvSpPr>
          <p:cNvPr id="191" name="Google Shape;191;p29"/>
          <p:cNvSpPr/>
          <p:nvPr/>
        </p:nvSpPr>
        <p:spPr>
          <a:xfrm>
            <a:off x="3704423" y="2219341"/>
            <a:ext cx="1164600" cy="61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192" name="Google Shape;192;p29"/>
          <p:cNvSpPr/>
          <p:nvPr/>
        </p:nvSpPr>
        <p:spPr>
          <a:xfrm>
            <a:off x="5977023" y="2144091"/>
            <a:ext cx="1164600" cy="6156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Application</a:t>
            </a:r>
            <a:endParaRPr/>
          </a:p>
        </p:txBody>
      </p:sp>
      <p:sp>
        <p:nvSpPr>
          <p:cNvPr id="193" name="Google Shape;193;p29"/>
          <p:cNvSpPr txBox="1"/>
          <p:nvPr/>
        </p:nvSpPr>
        <p:spPr>
          <a:xfrm>
            <a:off x="3801923" y="1446149"/>
            <a:ext cx="946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Web server</a:t>
            </a:r>
            <a:endParaRPr/>
          </a:p>
        </p:txBody>
      </p:sp>
      <p:sp>
        <p:nvSpPr>
          <p:cNvPr id="194" name="Google Shape;194;p29"/>
          <p:cNvSpPr txBox="1"/>
          <p:nvPr/>
        </p:nvSpPr>
        <p:spPr>
          <a:xfrm>
            <a:off x="6025873" y="1429291"/>
            <a:ext cx="116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Application </a:t>
            </a:r>
            <a:endParaRPr/>
          </a:p>
          <a:p>
            <a:pPr indent="0" lvl="0" marL="0" rtl="0" algn="ctr">
              <a:spcBef>
                <a:spcPts val="0"/>
              </a:spcBef>
              <a:spcAft>
                <a:spcPts val="0"/>
              </a:spcAft>
              <a:buNone/>
            </a:pPr>
            <a:r>
              <a:rPr lang="en"/>
              <a:t>server</a:t>
            </a:r>
            <a:endParaRPr/>
          </a:p>
        </p:txBody>
      </p:sp>
      <p:cxnSp>
        <p:nvCxnSpPr>
          <p:cNvPr id="195" name="Google Shape;195;p29"/>
          <p:cNvCxnSpPr>
            <a:stCxn id="179" idx="0"/>
            <a:endCxn id="182" idx="1"/>
          </p:cNvCxnSpPr>
          <p:nvPr/>
        </p:nvCxnSpPr>
        <p:spPr>
          <a:xfrm>
            <a:off x="564723" y="2443041"/>
            <a:ext cx="1087200" cy="9000"/>
          </a:xfrm>
          <a:prstGeom prst="straightConnector1">
            <a:avLst/>
          </a:prstGeom>
          <a:noFill/>
          <a:ln cap="flat" cmpd="sng" w="9525">
            <a:solidFill>
              <a:srgbClr val="000000"/>
            </a:solidFill>
            <a:prstDash val="solid"/>
            <a:round/>
            <a:headEnd len="med" w="med" type="none"/>
            <a:tailEnd len="med" w="med" type="triangle"/>
          </a:ln>
        </p:spPr>
      </p:cxnSp>
      <p:cxnSp>
        <p:nvCxnSpPr>
          <p:cNvPr id="196" name="Google Shape;196;p29"/>
          <p:cNvCxnSpPr>
            <a:stCxn id="182" idx="3"/>
            <a:endCxn id="183" idx="1"/>
          </p:cNvCxnSpPr>
          <p:nvPr/>
        </p:nvCxnSpPr>
        <p:spPr>
          <a:xfrm>
            <a:off x="2490673" y="2451891"/>
            <a:ext cx="1087200" cy="0"/>
          </a:xfrm>
          <a:prstGeom prst="straightConnector1">
            <a:avLst/>
          </a:prstGeom>
          <a:noFill/>
          <a:ln cap="flat" cmpd="sng" w="9525">
            <a:solidFill>
              <a:srgbClr val="000000"/>
            </a:solidFill>
            <a:prstDash val="solid"/>
            <a:round/>
            <a:headEnd len="med" w="med" type="oval"/>
            <a:tailEnd len="med" w="med" type="triangle"/>
          </a:ln>
        </p:spPr>
      </p:cxnSp>
      <p:cxnSp>
        <p:nvCxnSpPr>
          <p:cNvPr id="197" name="Google Shape;197;p29"/>
          <p:cNvCxnSpPr>
            <a:stCxn id="183" idx="3"/>
            <a:endCxn id="184" idx="1"/>
          </p:cNvCxnSpPr>
          <p:nvPr/>
        </p:nvCxnSpPr>
        <p:spPr>
          <a:xfrm flipH="1" rot="10800000">
            <a:off x="4995623" y="2447091"/>
            <a:ext cx="882300" cy="4800"/>
          </a:xfrm>
          <a:prstGeom prst="straightConnector1">
            <a:avLst/>
          </a:prstGeom>
          <a:noFill/>
          <a:ln cap="flat" cmpd="sng" w="9525">
            <a:solidFill>
              <a:srgbClr val="000000"/>
            </a:solidFill>
            <a:prstDash val="solid"/>
            <a:round/>
            <a:headEnd len="med" w="med" type="oval"/>
            <a:tailEnd len="med" w="med" type="triangle"/>
          </a:ln>
        </p:spPr>
      </p:cxnSp>
      <p:cxnSp>
        <p:nvCxnSpPr>
          <p:cNvPr id="198" name="Google Shape;198;p29"/>
          <p:cNvCxnSpPr>
            <a:stCxn id="184" idx="3"/>
            <a:endCxn id="189" idx="2"/>
          </p:cNvCxnSpPr>
          <p:nvPr/>
        </p:nvCxnSpPr>
        <p:spPr>
          <a:xfrm>
            <a:off x="7338523" y="2447091"/>
            <a:ext cx="977400" cy="8100"/>
          </a:xfrm>
          <a:prstGeom prst="straightConnector1">
            <a:avLst/>
          </a:prstGeom>
          <a:noFill/>
          <a:ln cap="flat" cmpd="sng" w="9525">
            <a:solidFill>
              <a:srgbClr val="000000"/>
            </a:solidFill>
            <a:prstDash val="solid"/>
            <a:round/>
            <a:headEnd len="med" w="med" type="oval"/>
            <a:tailEnd len="med" w="med" type="triangle"/>
          </a:ln>
        </p:spPr>
      </p:cxnSp>
      <p:sp>
        <p:nvSpPr>
          <p:cNvPr id="199" name="Google Shape;199;p29"/>
          <p:cNvSpPr txBox="1"/>
          <p:nvPr/>
        </p:nvSpPr>
        <p:spPr>
          <a:xfrm>
            <a:off x="396423" y="1017841"/>
            <a:ext cx="99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Denial of service</a:t>
            </a:r>
            <a:endParaRPr/>
          </a:p>
        </p:txBody>
      </p:sp>
      <p:cxnSp>
        <p:nvCxnSpPr>
          <p:cNvPr id="200" name="Google Shape;200;p29"/>
          <p:cNvCxnSpPr/>
          <p:nvPr/>
        </p:nvCxnSpPr>
        <p:spPr>
          <a:xfrm>
            <a:off x="1193648" y="1186691"/>
            <a:ext cx="439200" cy="78000"/>
          </a:xfrm>
          <a:prstGeom prst="straightConnector1">
            <a:avLst/>
          </a:prstGeom>
          <a:noFill/>
          <a:ln cap="flat" cmpd="sng" w="9525">
            <a:solidFill>
              <a:srgbClr val="000000"/>
            </a:solidFill>
            <a:prstDash val="dash"/>
            <a:round/>
            <a:headEnd len="med" w="med" type="none"/>
            <a:tailEnd len="med" w="med" type="triangle"/>
          </a:ln>
        </p:spPr>
      </p:cxnSp>
      <p:cxnSp>
        <p:nvCxnSpPr>
          <p:cNvPr id="201" name="Google Shape;201;p29"/>
          <p:cNvCxnSpPr/>
          <p:nvPr/>
        </p:nvCxnSpPr>
        <p:spPr>
          <a:xfrm>
            <a:off x="3632048" y="1508541"/>
            <a:ext cx="2233500" cy="204900"/>
          </a:xfrm>
          <a:prstGeom prst="straightConnector1">
            <a:avLst/>
          </a:prstGeom>
          <a:noFill/>
          <a:ln cap="flat" cmpd="sng" w="9525">
            <a:solidFill>
              <a:srgbClr val="000000"/>
            </a:solidFill>
            <a:prstDash val="dash"/>
            <a:round/>
            <a:headEnd len="med" w="med" type="none"/>
            <a:tailEnd len="med" w="med" type="triangle"/>
          </a:ln>
        </p:spPr>
      </p:cxnSp>
      <p:cxnSp>
        <p:nvCxnSpPr>
          <p:cNvPr id="202" name="Google Shape;202;p29"/>
          <p:cNvCxnSpPr/>
          <p:nvPr/>
        </p:nvCxnSpPr>
        <p:spPr>
          <a:xfrm>
            <a:off x="2510398" y="1391516"/>
            <a:ext cx="1102200" cy="126900"/>
          </a:xfrm>
          <a:prstGeom prst="straightConnector1">
            <a:avLst/>
          </a:prstGeom>
          <a:noFill/>
          <a:ln cap="flat" cmpd="sng" w="9525">
            <a:solidFill>
              <a:srgbClr val="000000"/>
            </a:solidFill>
            <a:prstDash val="dash"/>
            <a:round/>
            <a:headEnd len="med" w="med" type="none"/>
            <a:tailEnd len="med" w="med" type="triangle"/>
          </a:ln>
        </p:spPr>
      </p:cxnSp>
      <p:cxnSp>
        <p:nvCxnSpPr>
          <p:cNvPr id="203" name="Google Shape;203;p29"/>
          <p:cNvCxnSpPr/>
          <p:nvPr/>
        </p:nvCxnSpPr>
        <p:spPr>
          <a:xfrm>
            <a:off x="5865623" y="1713366"/>
            <a:ext cx="2414100" cy="234000"/>
          </a:xfrm>
          <a:prstGeom prst="straightConnector1">
            <a:avLst/>
          </a:prstGeom>
          <a:noFill/>
          <a:ln cap="flat" cmpd="sng" w="9525">
            <a:solidFill>
              <a:srgbClr val="000000"/>
            </a:solidFill>
            <a:prstDash val="dash"/>
            <a:round/>
            <a:headEnd len="med" w="med" type="none"/>
            <a:tailEnd len="med" w="med" type="triangle"/>
          </a:ln>
        </p:spPr>
      </p:cxnSp>
      <p:sp>
        <p:nvSpPr>
          <p:cNvPr id="204" name="Google Shape;204;p29"/>
          <p:cNvSpPr txBox="1"/>
          <p:nvPr/>
        </p:nvSpPr>
        <p:spPr>
          <a:xfrm>
            <a:off x="-40274" y="4218996"/>
            <a:ext cx="191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Preventing </a:t>
            </a:r>
            <a:endParaRPr/>
          </a:p>
          <a:p>
            <a:pPr indent="0" lvl="0" marL="0" rtl="0" algn="l">
              <a:spcBef>
                <a:spcPts val="0"/>
              </a:spcBef>
              <a:spcAft>
                <a:spcPts val="0"/>
              </a:spcAft>
              <a:buNone/>
            </a:pPr>
            <a:r>
              <a:rPr lang="en"/>
              <a:t>Parameter </a:t>
            </a:r>
            <a:endParaRPr/>
          </a:p>
          <a:p>
            <a:pPr indent="0" lvl="0" marL="0" rtl="0" algn="l">
              <a:spcBef>
                <a:spcPts val="0"/>
              </a:spcBef>
              <a:spcAft>
                <a:spcPts val="0"/>
              </a:spcAft>
              <a:buNone/>
            </a:pPr>
            <a:r>
              <a:rPr lang="en"/>
              <a:t>manipulation</a:t>
            </a:r>
            <a:endParaRPr/>
          </a:p>
        </p:txBody>
      </p:sp>
      <p:sp>
        <p:nvSpPr>
          <p:cNvPr id="205" name="Google Shape;205;p29"/>
          <p:cNvSpPr txBox="1"/>
          <p:nvPr/>
        </p:nvSpPr>
        <p:spPr>
          <a:xfrm>
            <a:off x="637723" y="3316291"/>
            <a:ext cx="65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Protecting sensitive data </a:t>
            </a:r>
            <a:endParaRPr sz="800"/>
          </a:p>
        </p:txBody>
      </p:sp>
      <p:sp>
        <p:nvSpPr>
          <p:cNvPr id="206" name="Google Shape;206;p29"/>
          <p:cNvSpPr txBox="1"/>
          <p:nvPr/>
        </p:nvSpPr>
        <p:spPr>
          <a:xfrm>
            <a:off x="3232035" y="3996941"/>
            <a:ext cx="137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Coarse input validation</a:t>
            </a:r>
            <a:endParaRPr/>
          </a:p>
        </p:txBody>
      </p:sp>
      <p:sp>
        <p:nvSpPr>
          <p:cNvPr id="207" name="Google Shape;207;p29"/>
          <p:cNvSpPr txBox="1"/>
          <p:nvPr/>
        </p:nvSpPr>
        <p:spPr>
          <a:xfrm>
            <a:off x="5386323" y="3870391"/>
            <a:ext cx="116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Authorizing users</a:t>
            </a:r>
            <a:endParaRPr/>
          </a:p>
        </p:txBody>
      </p:sp>
      <p:sp>
        <p:nvSpPr>
          <p:cNvPr id="208" name="Google Shape;208;p29"/>
          <p:cNvSpPr txBox="1"/>
          <p:nvPr/>
        </p:nvSpPr>
        <p:spPr>
          <a:xfrm>
            <a:off x="6342873" y="337641"/>
            <a:ext cx="12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File input validation</a:t>
            </a:r>
            <a:endParaRPr/>
          </a:p>
        </p:txBody>
      </p:sp>
      <p:sp>
        <p:nvSpPr>
          <p:cNvPr id="209" name="Google Shape;209;p29"/>
          <p:cNvSpPr txBox="1"/>
          <p:nvPr/>
        </p:nvSpPr>
        <p:spPr>
          <a:xfrm>
            <a:off x="2841323" y="337641"/>
            <a:ext cx="183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Providing secure configuration</a:t>
            </a:r>
            <a:endParaRPr/>
          </a:p>
        </p:txBody>
      </p:sp>
      <p:sp>
        <p:nvSpPr>
          <p:cNvPr id="210" name="Google Shape;210;p29"/>
          <p:cNvSpPr txBox="1"/>
          <p:nvPr/>
        </p:nvSpPr>
        <p:spPr>
          <a:xfrm>
            <a:off x="4285098" y="727041"/>
            <a:ext cx="12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Handling exceptions</a:t>
            </a:r>
            <a:endParaRPr/>
          </a:p>
        </p:txBody>
      </p:sp>
      <p:sp>
        <p:nvSpPr>
          <p:cNvPr id="211" name="Google Shape;211;p29"/>
          <p:cNvSpPr txBox="1"/>
          <p:nvPr/>
        </p:nvSpPr>
        <p:spPr>
          <a:xfrm>
            <a:off x="8081698" y="529916"/>
            <a:ext cx="125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Protecting sensitive data</a:t>
            </a:r>
            <a:endParaRPr/>
          </a:p>
        </p:txBody>
      </p:sp>
      <p:cxnSp>
        <p:nvCxnSpPr>
          <p:cNvPr id="212" name="Google Shape;212;p29"/>
          <p:cNvCxnSpPr/>
          <p:nvPr/>
        </p:nvCxnSpPr>
        <p:spPr>
          <a:xfrm>
            <a:off x="637723" y="2613979"/>
            <a:ext cx="19500" cy="1537800"/>
          </a:xfrm>
          <a:prstGeom prst="straightConnector1">
            <a:avLst/>
          </a:prstGeom>
          <a:noFill/>
          <a:ln cap="flat" cmpd="sng" w="9525">
            <a:solidFill>
              <a:srgbClr val="000000"/>
            </a:solidFill>
            <a:prstDash val="dot"/>
            <a:round/>
            <a:headEnd len="med" w="med" type="none"/>
            <a:tailEnd len="med" w="med" type="none"/>
          </a:ln>
        </p:spPr>
      </p:cxnSp>
      <p:cxnSp>
        <p:nvCxnSpPr>
          <p:cNvPr id="213" name="Google Shape;213;p29"/>
          <p:cNvCxnSpPr/>
          <p:nvPr/>
        </p:nvCxnSpPr>
        <p:spPr>
          <a:xfrm>
            <a:off x="1010798" y="2613979"/>
            <a:ext cx="9900" cy="702300"/>
          </a:xfrm>
          <a:prstGeom prst="straightConnector1">
            <a:avLst/>
          </a:prstGeom>
          <a:noFill/>
          <a:ln cap="flat" cmpd="sng" w="9525">
            <a:solidFill>
              <a:srgbClr val="000000"/>
            </a:solidFill>
            <a:prstDash val="dot"/>
            <a:round/>
            <a:headEnd len="med" w="med" type="none"/>
            <a:tailEnd len="med" w="med" type="none"/>
          </a:ln>
        </p:spPr>
      </p:cxnSp>
      <p:cxnSp>
        <p:nvCxnSpPr>
          <p:cNvPr id="214" name="Google Shape;214;p29"/>
          <p:cNvCxnSpPr/>
          <p:nvPr/>
        </p:nvCxnSpPr>
        <p:spPr>
          <a:xfrm>
            <a:off x="1201073" y="2103741"/>
            <a:ext cx="2400" cy="348300"/>
          </a:xfrm>
          <a:prstGeom prst="straightConnector1">
            <a:avLst/>
          </a:prstGeom>
          <a:noFill/>
          <a:ln cap="flat" cmpd="sng" w="9525">
            <a:solidFill>
              <a:srgbClr val="000000"/>
            </a:solidFill>
            <a:prstDash val="dot"/>
            <a:round/>
            <a:headEnd len="med" w="med" type="none"/>
            <a:tailEnd len="med" w="med" type="none"/>
          </a:ln>
        </p:spPr>
      </p:cxnSp>
      <p:cxnSp>
        <p:nvCxnSpPr>
          <p:cNvPr id="215" name="Google Shape;215;p29"/>
          <p:cNvCxnSpPr/>
          <p:nvPr/>
        </p:nvCxnSpPr>
        <p:spPr>
          <a:xfrm>
            <a:off x="3826223" y="2865291"/>
            <a:ext cx="900" cy="1101300"/>
          </a:xfrm>
          <a:prstGeom prst="straightConnector1">
            <a:avLst/>
          </a:prstGeom>
          <a:noFill/>
          <a:ln cap="flat" cmpd="sng" w="9525">
            <a:solidFill>
              <a:srgbClr val="000000"/>
            </a:solidFill>
            <a:prstDash val="dot"/>
            <a:round/>
            <a:headEnd len="med" w="med" type="none"/>
            <a:tailEnd len="med" w="med" type="none"/>
          </a:ln>
        </p:spPr>
      </p:cxnSp>
      <p:cxnSp>
        <p:nvCxnSpPr>
          <p:cNvPr id="216" name="Google Shape;216;p29"/>
          <p:cNvCxnSpPr/>
          <p:nvPr/>
        </p:nvCxnSpPr>
        <p:spPr>
          <a:xfrm>
            <a:off x="6053023" y="2759691"/>
            <a:ext cx="900" cy="1101300"/>
          </a:xfrm>
          <a:prstGeom prst="straightConnector1">
            <a:avLst/>
          </a:prstGeom>
          <a:noFill/>
          <a:ln cap="flat" cmpd="sng" w="9525">
            <a:solidFill>
              <a:srgbClr val="000000"/>
            </a:solidFill>
            <a:prstDash val="dot"/>
            <a:round/>
            <a:headEnd len="med" w="med" type="none"/>
            <a:tailEnd len="med" w="med" type="none"/>
          </a:ln>
        </p:spPr>
      </p:cxnSp>
      <p:cxnSp>
        <p:nvCxnSpPr>
          <p:cNvPr id="217" name="Google Shape;217;p29"/>
          <p:cNvCxnSpPr>
            <a:stCxn id="209" idx="2"/>
          </p:cNvCxnSpPr>
          <p:nvPr/>
        </p:nvCxnSpPr>
        <p:spPr>
          <a:xfrm>
            <a:off x="3757373" y="953241"/>
            <a:ext cx="13800" cy="1221300"/>
          </a:xfrm>
          <a:prstGeom prst="straightConnector1">
            <a:avLst/>
          </a:prstGeom>
          <a:noFill/>
          <a:ln cap="flat" cmpd="sng" w="9525">
            <a:solidFill>
              <a:srgbClr val="000000"/>
            </a:solidFill>
            <a:prstDash val="dot"/>
            <a:round/>
            <a:headEnd len="med" w="med" type="none"/>
            <a:tailEnd len="med" w="med" type="none"/>
          </a:ln>
        </p:spPr>
      </p:cxnSp>
      <p:cxnSp>
        <p:nvCxnSpPr>
          <p:cNvPr id="218" name="Google Shape;218;p29"/>
          <p:cNvCxnSpPr/>
          <p:nvPr/>
        </p:nvCxnSpPr>
        <p:spPr>
          <a:xfrm flipH="1">
            <a:off x="4831748" y="1264716"/>
            <a:ext cx="19500" cy="894000"/>
          </a:xfrm>
          <a:prstGeom prst="straightConnector1">
            <a:avLst/>
          </a:prstGeom>
          <a:noFill/>
          <a:ln cap="flat" cmpd="sng" w="9525">
            <a:solidFill>
              <a:srgbClr val="000000"/>
            </a:solidFill>
            <a:prstDash val="dot"/>
            <a:round/>
            <a:headEnd len="med" w="med" type="none"/>
            <a:tailEnd len="med" w="med" type="none"/>
          </a:ln>
        </p:spPr>
      </p:cxnSp>
      <p:cxnSp>
        <p:nvCxnSpPr>
          <p:cNvPr id="219" name="Google Shape;219;p29"/>
          <p:cNvCxnSpPr/>
          <p:nvPr/>
        </p:nvCxnSpPr>
        <p:spPr>
          <a:xfrm>
            <a:off x="7060598" y="885166"/>
            <a:ext cx="900" cy="1101300"/>
          </a:xfrm>
          <a:prstGeom prst="straightConnector1">
            <a:avLst/>
          </a:prstGeom>
          <a:noFill/>
          <a:ln cap="flat" cmpd="sng" w="9525">
            <a:solidFill>
              <a:srgbClr val="000000"/>
            </a:solidFill>
            <a:prstDash val="dot"/>
            <a:round/>
            <a:headEnd len="med" w="med" type="none"/>
            <a:tailEnd len="med" w="med" type="none"/>
          </a:ln>
        </p:spPr>
      </p:cxnSp>
      <p:cxnSp>
        <p:nvCxnSpPr>
          <p:cNvPr id="220" name="Google Shape;220;p29"/>
          <p:cNvCxnSpPr/>
          <p:nvPr/>
        </p:nvCxnSpPr>
        <p:spPr>
          <a:xfrm flipH="1">
            <a:off x="8840675" y="1418275"/>
            <a:ext cx="9600" cy="686700"/>
          </a:xfrm>
          <a:prstGeom prst="straightConnector1">
            <a:avLst/>
          </a:prstGeom>
          <a:noFill/>
          <a:ln cap="flat" cmpd="sng" w="9525">
            <a:solidFill>
              <a:srgbClr val="000000"/>
            </a:solidFill>
            <a:prstDash val="dot"/>
            <a:round/>
            <a:headEnd len="med" w="med" type="none"/>
            <a:tailEnd len="med" w="med" type="none"/>
          </a:ln>
        </p:spPr>
      </p:cxnSp>
      <p:sp>
        <p:nvSpPr>
          <p:cNvPr id="221" name="Google Shape;221;p29"/>
          <p:cNvSpPr txBox="1"/>
          <p:nvPr/>
        </p:nvSpPr>
        <p:spPr>
          <a:xfrm>
            <a:off x="2490675" y="-24175"/>
            <a:ext cx="400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Oswald"/>
                <a:ea typeface="Oswald"/>
                <a:cs typeface="Oswald"/>
                <a:sym typeface="Oswald"/>
              </a:rPr>
              <a:t>Security Component in Design</a:t>
            </a:r>
            <a:endParaRPr sz="2400">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373425" y="1775400"/>
            <a:ext cx="2877300" cy="159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000000"/>
                </a:solidFill>
              </a:rPr>
              <a:t>Use Case </a:t>
            </a:r>
            <a:endParaRPr>
              <a:solidFill>
                <a:srgbClr val="000000"/>
              </a:solidFill>
            </a:endParaRPr>
          </a:p>
          <a:p>
            <a:pPr indent="0" lvl="0" marL="0" rtl="0" algn="ctr">
              <a:spcBef>
                <a:spcPts val="0"/>
              </a:spcBef>
              <a:spcAft>
                <a:spcPts val="0"/>
              </a:spcAft>
              <a:buNone/>
            </a:pPr>
            <a:r>
              <a:rPr lang="en">
                <a:solidFill>
                  <a:srgbClr val="000000"/>
                </a:solidFill>
              </a:rPr>
              <a:t>Diagram </a:t>
            </a:r>
            <a:endParaRPr>
              <a:solidFill>
                <a:srgbClr val="000000"/>
              </a:solidFill>
            </a:endParaRPr>
          </a:p>
        </p:txBody>
      </p:sp>
      <p:pic>
        <p:nvPicPr>
          <p:cNvPr id="227" name="Google Shape;227;p30"/>
          <p:cNvPicPr preferRelativeResize="0"/>
          <p:nvPr/>
        </p:nvPicPr>
        <p:blipFill>
          <a:blip r:embed="rId3">
            <a:alphaModFix/>
          </a:blip>
          <a:stretch>
            <a:fillRect/>
          </a:stretch>
        </p:blipFill>
        <p:spPr>
          <a:xfrm>
            <a:off x="3343725" y="481025"/>
            <a:ext cx="4154127"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Use Case Schema</a:t>
            </a:r>
            <a:endParaRPr>
              <a:solidFill>
                <a:srgbClr val="000000"/>
              </a:solidFill>
            </a:endParaRPr>
          </a:p>
        </p:txBody>
      </p:sp>
      <p:pic>
        <p:nvPicPr>
          <p:cNvPr id="233" name="Google Shape;233;p31"/>
          <p:cNvPicPr preferRelativeResize="0"/>
          <p:nvPr/>
        </p:nvPicPr>
        <p:blipFill>
          <a:blip r:embed="rId3">
            <a:alphaModFix/>
          </a:blip>
          <a:stretch>
            <a:fillRect/>
          </a:stretch>
        </p:blipFill>
        <p:spPr>
          <a:xfrm>
            <a:off x="2804125" y="789125"/>
            <a:ext cx="2883031" cy="4143049"/>
          </a:xfrm>
          <a:prstGeom prst="rect">
            <a:avLst/>
          </a:prstGeom>
          <a:noFill/>
          <a:ln>
            <a:noFill/>
          </a:ln>
        </p:spPr>
      </p:pic>
      <p:pic>
        <p:nvPicPr>
          <p:cNvPr id="234" name="Google Shape;234;p31"/>
          <p:cNvPicPr preferRelativeResize="0"/>
          <p:nvPr/>
        </p:nvPicPr>
        <p:blipFill>
          <a:blip r:embed="rId4">
            <a:alphaModFix/>
          </a:blip>
          <a:stretch>
            <a:fillRect/>
          </a:stretch>
        </p:blipFill>
        <p:spPr>
          <a:xfrm>
            <a:off x="5746950" y="789113"/>
            <a:ext cx="3244651" cy="3700825"/>
          </a:xfrm>
          <a:prstGeom prst="rect">
            <a:avLst/>
          </a:prstGeom>
          <a:noFill/>
          <a:ln>
            <a:noFill/>
          </a:ln>
        </p:spPr>
      </p:pic>
      <p:pic>
        <p:nvPicPr>
          <p:cNvPr id="235" name="Google Shape;235;p31"/>
          <p:cNvPicPr preferRelativeResize="0"/>
          <p:nvPr/>
        </p:nvPicPr>
        <p:blipFill>
          <a:blip r:embed="rId5">
            <a:alphaModFix/>
          </a:blip>
          <a:stretch>
            <a:fillRect/>
          </a:stretch>
        </p:blipFill>
        <p:spPr>
          <a:xfrm>
            <a:off x="152400" y="789125"/>
            <a:ext cx="2591925" cy="34904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89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67" name="Google Shape;67;p14"/>
          <p:cNvSpPr txBox="1"/>
          <p:nvPr>
            <p:ph idx="1" type="body"/>
          </p:nvPr>
        </p:nvSpPr>
        <p:spPr>
          <a:xfrm>
            <a:off x="311700" y="1339925"/>
            <a:ext cx="8325900" cy="322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While online shopping is </a:t>
            </a:r>
            <a:r>
              <a:rPr lang="en"/>
              <a:t>convenient, in-store pickup allows consumers to place an order from online, avoid shipping costs and get their item in minutes without working through the store. But Many times consumers have to queue behind other shoppers when they arrive in-store to pick up the order, before being called over the PA system once their order is ready. With beacons, brands can now use geofencing to keep a customer’s order ready just before they arrive when they opt for in-store pickup.</a:t>
            </a:r>
            <a:endParaRPr/>
          </a:p>
          <a:p>
            <a:pPr indent="-342900" lvl="0" marL="457200" rtl="0" algn="l">
              <a:spcBef>
                <a:spcPts val="1000"/>
              </a:spcBef>
              <a:spcAft>
                <a:spcPts val="0"/>
              </a:spcAft>
              <a:buSzPts val="1800"/>
              <a:buChar char="-"/>
            </a:pPr>
            <a:r>
              <a:rPr lang="en"/>
              <a:t>Works as a smart Reminder if Customer is passing thru the store without picking up the online ordered stuffs and provides an option for him to click and collect.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Use Case Schema</a:t>
            </a:r>
            <a:endParaRPr>
              <a:solidFill>
                <a:srgbClr val="000000"/>
              </a:solidFill>
            </a:endParaRPr>
          </a:p>
        </p:txBody>
      </p:sp>
      <p:pic>
        <p:nvPicPr>
          <p:cNvPr id="241" name="Google Shape;241;p32"/>
          <p:cNvPicPr preferRelativeResize="0"/>
          <p:nvPr/>
        </p:nvPicPr>
        <p:blipFill>
          <a:blip r:embed="rId3">
            <a:alphaModFix/>
          </a:blip>
          <a:stretch>
            <a:fillRect/>
          </a:stretch>
        </p:blipFill>
        <p:spPr>
          <a:xfrm>
            <a:off x="627843" y="789125"/>
            <a:ext cx="2520956" cy="4354375"/>
          </a:xfrm>
          <a:prstGeom prst="rect">
            <a:avLst/>
          </a:prstGeom>
          <a:noFill/>
          <a:ln>
            <a:noFill/>
          </a:ln>
        </p:spPr>
      </p:pic>
      <p:pic>
        <p:nvPicPr>
          <p:cNvPr id="242" name="Google Shape;242;p32"/>
          <p:cNvPicPr preferRelativeResize="0"/>
          <p:nvPr/>
        </p:nvPicPr>
        <p:blipFill>
          <a:blip r:embed="rId4">
            <a:alphaModFix/>
          </a:blip>
          <a:stretch>
            <a:fillRect/>
          </a:stretch>
        </p:blipFill>
        <p:spPr>
          <a:xfrm>
            <a:off x="3340388" y="789125"/>
            <a:ext cx="2463200" cy="4354375"/>
          </a:xfrm>
          <a:prstGeom prst="rect">
            <a:avLst/>
          </a:prstGeom>
          <a:noFill/>
          <a:ln>
            <a:noFill/>
          </a:ln>
        </p:spPr>
      </p:pic>
      <p:pic>
        <p:nvPicPr>
          <p:cNvPr id="243" name="Google Shape;243;p32"/>
          <p:cNvPicPr preferRelativeResize="0"/>
          <p:nvPr/>
        </p:nvPicPr>
        <p:blipFill>
          <a:blip r:embed="rId5">
            <a:alphaModFix/>
          </a:blip>
          <a:stretch>
            <a:fillRect/>
          </a:stretch>
        </p:blipFill>
        <p:spPr>
          <a:xfrm>
            <a:off x="5995200" y="789125"/>
            <a:ext cx="2600539" cy="43543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3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Use Case Schema</a:t>
            </a:r>
            <a:endParaRPr>
              <a:solidFill>
                <a:srgbClr val="000000"/>
              </a:solidFill>
            </a:endParaRPr>
          </a:p>
        </p:txBody>
      </p:sp>
      <p:pic>
        <p:nvPicPr>
          <p:cNvPr id="249" name="Google Shape;249;p33"/>
          <p:cNvPicPr preferRelativeResize="0"/>
          <p:nvPr/>
        </p:nvPicPr>
        <p:blipFill>
          <a:blip r:embed="rId3">
            <a:alphaModFix/>
          </a:blip>
          <a:stretch>
            <a:fillRect/>
          </a:stretch>
        </p:blipFill>
        <p:spPr>
          <a:xfrm>
            <a:off x="251599" y="789125"/>
            <a:ext cx="2515076" cy="4354375"/>
          </a:xfrm>
          <a:prstGeom prst="rect">
            <a:avLst/>
          </a:prstGeom>
          <a:noFill/>
          <a:ln>
            <a:noFill/>
          </a:ln>
        </p:spPr>
      </p:pic>
      <p:pic>
        <p:nvPicPr>
          <p:cNvPr id="250" name="Google Shape;250;p33"/>
          <p:cNvPicPr preferRelativeResize="0"/>
          <p:nvPr/>
        </p:nvPicPr>
        <p:blipFill>
          <a:blip r:embed="rId4">
            <a:alphaModFix/>
          </a:blip>
          <a:stretch>
            <a:fillRect/>
          </a:stretch>
        </p:blipFill>
        <p:spPr>
          <a:xfrm>
            <a:off x="2809167" y="789125"/>
            <a:ext cx="3140284" cy="4354375"/>
          </a:xfrm>
          <a:prstGeom prst="rect">
            <a:avLst/>
          </a:prstGeom>
          <a:noFill/>
          <a:ln>
            <a:noFill/>
          </a:ln>
        </p:spPr>
      </p:pic>
      <p:pic>
        <p:nvPicPr>
          <p:cNvPr id="251" name="Google Shape;251;p33"/>
          <p:cNvPicPr preferRelativeResize="0"/>
          <p:nvPr/>
        </p:nvPicPr>
        <p:blipFill>
          <a:blip r:embed="rId5">
            <a:alphaModFix/>
          </a:blip>
          <a:stretch>
            <a:fillRect/>
          </a:stretch>
        </p:blipFill>
        <p:spPr>
          <a:xfrm>
            <a:off x="5991950" y="789125"/>
            <a:ext cx="2999651" cy="31314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5" name="Shape 255"/>
        <p:cNvGrpSpPr/>
        <p:nvPr/>
      </p:nvGrpSpPr>
      <p:grpSpPr>
        <a:xfrm>
          <a:off x="0" y="0"/>
          <a:ext cx="0" cy="0"/>
          <a:chOff x="0" y="0"/>
          <a:chExt cx="0" cy="0"/>
        </a:xfrm>
      </p:grpSpPr>
      <p:sp>
        <p:nvSpPr>
          <p:cNvPr id="256" name="Google Shape;256;p3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Sequence Diagram</a:t>
            </a:r>
            <a:endParaRPr>
              <a:solidFill>
                <a:srgbClr val="000000"/>
              </a:solidFill>
            </a:endParaRPr>
          </a:p>
        </p:txBody>
      </p:sp>
      <p:pic>
        <p:nvPicPr>
          <p:cNvPr id="257" name="Google Shape;257;p34"/>
          <p:cNvPicPr preferRelativeResize="0"/>
          <p:nvPr/>
        </p:nvPicPr>
        <p:blipFill>
          <a:blip r:embed="rId3">
            <a:alphaModFix/>
          </a:blip>
          <a:stretch>
            <a:fillRect/>
          </a:stretch>
        </p:blipFill>
        <p:spPr>
          <a:xfrm>
            <a:off x="949850" y="789125"/>
            <a:ext cx="7244297" cy="4238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Activity Diagram</a:t>
            </a:r>
            <a:endParaRPr>
              <a:solidFill>
                <a:srgbClr val="000000"/>
              </a:solidFill>
            </a:endParaRPr>
          </a:p>
        </p:txBody>
      </p:sp>
      <p:pic>
        <p:nvPicPr>
          <p:cNvPr id="263" name="Google Shape;263;p35"/>
          <p:cNvPicPr preferRelativeResize="0"/>
          <p:nvPr/>
        </p:nvPicPr>
        <p:blipFill>
          <a:blip r:embed="rId3">
            <a:alphaModFix/>
          </a:blip>
          <a:stretch>
            <a:fillRect/>
          </a:stretch>
        </p:blipFill>
        <p:spPr>
          <a:xfrm>
            <a:off x="2610925" y="140900"/>
            <a:ext cx="4333351" cy="4861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sp>
        <p:nvSpPr>
          <p:cNvPr id="268" name="Google Shape;268;p3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Collaboration</a:t>
            </a:r>
            <a:r>
              <a:rPr lang="en">
                <a:solidFill>
                  <a:srgbClr val="000000"/>
                </a:solidFill>
              </a:rPr>
              <a:t> Diagram</a:t>
            </a:r>
            <a:endParaRPr>
              <a:solidFill>
                <a:srgbClr val="000000"/>
              </a:solidFill>
            </a:endParaRPr>
          </a:p>
        </p:txBody>
      </p:sp>
      <p:pic>
        <p:nvPicPr>
          <p:cNvPr id="269" name="Google Shape;269;p36"/>
          <p:cNvPicPr preferRelativeResize="0"/>
          <p:nvPr/>
        </p:nvPicPr>
        <p:blipFill>
          <a:blip r:embed="rId3">
            <a:alphaModFix/>
          </a:blip>
          <a:stretch>
            <a:fillRect/>
          </a:stretch>
        </p:blipFill>
        <p:spPr>
          <a:xfrm>
            <a:off x="256575" y="830275"/>
            <a:ext cx="8630857" cy="4201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Class diagram</a:t>
            </a:r>
            <a:endParaRPr>
              <a:solidFill>
                <a:srgbClr val="000000"/>
              </a:solidFill>
            </a:endParaRPr>
          </a:p>
        </p:txBody>
      </p:sp>
      <p:pic>
        <p:nvPicPr>
          <p:cNvPr id="275" name="Google Shape;275;p37"/>
          <p:cNvPicPr preferRelativeResize="0"/>
          <p:nvPr/>
        </p:nvPicPr>
        <p:blipFill>
          <a:blip r:embed="rId3">
            <a:alphaModFix/>
          </a:blip>
          <a:stretch>
            <a:fillRect/>
          </a:stretch>
        </p:blipFill>
        <p:spPr>
          <a:xfrm>
            <a:off x="1960950" y="975125"/>
            <a:ext cx="5047975" cy="4015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Component diagram</a:t>
            </a:r>
            <a:endParaRPr>
              <a:solidFill>
                <a:srgbClr val="000000"/>
              </a:solidFill>
            </a:endParaRPr>
          </a:p>
        </p:txBody>
      </p:sp>
      <p:pic>
        <p:nvPicPr>
          <p:cNvPr id="281" name="Google Shape;281;p38"/>
          <p:cNvPicPr preferRelativeResize="0"/>
          <p:nvPr/>
        </p:nvPicPr>
        <p:blipFill>
          <a:blip r:embed="rId3">
            <a:alphaModFix/>
          </a:blip>
          <a:stretch>
            <a:fillRect/>
          </a:stretch>
        </p:blipFill>
        <p:spPr>
          <a:xfrm>
            <a:off x="948525" y="1017725"/>
            <a:ext cx="6977076" cy="368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0000"/>
                </a:solidFill>
              </a:rPr>
              <a:t>State diagram</a:t>
            </a:r>
            <a:endParaRPr>
              <a:solidFill>
                <a:srgbClr val="000000"/>
              </a:solidFill>
            </a:endParaRPr>
          </a:p>
        </p:txBody>
      </p:sp>
      <p:pic>
        <p:nvPicPr>
          <p:cNvPr id="287" name="Google Shape;287;p39"/>
          <p:cNvPicPr preferRelativeResize="0"/>
          <p:nvPr/>
        </p:nvPicPr>
        <p:blipFill>
          <a:blip r:embed="rId3">
            <a:alphaModFix/>
          </a:blip>
          <a:stretch>
            <a:fillRect/>
          </a:stretch>
        </p:blipFill>
        <p:spPr>
          <a:xfrm>
            <a:off x="1600200" y="1170125"/>
            <a:ext cx="5941904"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System Design Overview</a:t>
            </a:r>
            <a:endParaRPr>
              <a:solidFill>
                <a:srgbClr val="000000"/>
              </a:solidFill>
            </a:endParaRPr>
          </a:p>
        </p:txBody>
      </p:sp>
      <p:sp>
        <p:nvSpPr>
          <p:cNvPr id="293" name="Google Shape;293;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228600" rtl="0" algn="l">
              <a:lnSpc>
                <a:spcPct val="100000"/>
              </a:lnSpc>
              <a:spcBef>
                <a:spcPts val="0"/>
              </a:spcBef>
              <a:spcAft>
                <a:spcPts val="0"/>
              </a:spcAft>
              <a:buNone/>
            </a:pPr>
            <a:r>
              <a:rPr lang="en" sz="1700" u="sng">
                <a:solidFill>
                  <a:srgbClr val="000000"/>
                </a:solidFill>
              </a:rPr>
              <a:t>Components of the system:</a:t>
            </a:r>
            <a:br>
              <a:rPr lang="en" sz="1700" u="sng">
                <a:solidFill>
                  <a:srgbClr val="000000"/>
                </a:solidFill>
              </a:rPr>
            </a:br>
            <a:endParaRPr sz="1700" u="sng">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iOS Application</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Server Database</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APIs</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iBeacon devices</a:t>
            </a:r>
            <a:endParaRPr sz="1700">
              <a:solidFill>
                <a:srgbClr val="000000"/>
              </a:solidFill>
            </a:endParaRPr>
          </a:p>
          <a:p>
            <a:pPr indent="0" lvl="0" marL="228600" rtl="0" algn="l">
              <a:lnSpc>
                <a:spcPct val="100000"/>
              </a:lnSpc>
              <a:spcBef>
                <a:spcPts val="0"/>
              </a:spcBef>
              <a:spcAft>
                <a:spcPts val="0"/>
              </a:spcAft>
              <a:buNone/>
            </a:pPr>
            <a:r>
              <a:t/>
            </a:r>
            <a:endParaRPr sz="1700">
              <a:solidFill>
                <a:srgbClr val="000000"/>
              </a:solidFill>
            </a:endParaRPr>
          </a:p>
          <a:p>
            <a:pPr indent="0" lvl="0" marL="228600" rtl="0" algn="l">
              <a:lnSpc>
                <a:spcPct val="100000"/>
              </a:lnSpc>
              <a:spcBef>
                <a:spcPts val="0"/>
              </a:spcBef>
              <a:spcAft>
                <a:spcPts val="0"/>
              </a:spcAft>
              <a:buNone/>
            </a:pPr>
            <a:r>
              <a:rPr lang="en" sz="1700" u="sng">
                <a:solidFill>
                  <a:srgbClr val="000000"/>
                </a:solidFill>
              </a:rPr>
              <a:t>Modules of the system:</a:t>
            </a:r>
            <a:br>
              <a:rPr lang="en" sz="1700" u="sng">
                <a:solidFill>
                  <a:srgbClr val="000000"/>
                </a:solidFill>
              </a:rPr>
            </a:br>
            <a:endParaRPr sz="1700" u="sng">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Login And Registration Module</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Profile Module - Including Change Password,Edit profile details</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Notification and action on notification module</a:t>
            </a:r>
            <a:endParaRPr sz="1700">
              <a:solidFill>
                <a:srgbClr val="000000"/>
              </a:solidFill>
            </a:endParaRPr>
          </a:p>
          <a:p>
            <a:pPr indent="-336550" lvl="0" marL="457200" rtl="0" algn="l">
              <a:lnSpc>
                <a:spcPct val="100000"/>
              </a:lnSpc>
              <a:spcBef>
                <a:spcPts val="0"/>
              </a:spcBef>
              <a:spcAft>
                <a:spcPts val="0"/>
              </a:spcAft>
              <a:buClr>
                <a:srgbClr val="000000"/>
              </a:buClr>
              <a:buSzPts val="1700"/>
              <a:buChar char="●"/>
            </a:pPr>
            <a:r>
              <a:rPr lang="en" sz="1700">
                <a:solidFill>
                  <a:srgbClr val="000000"/>
                </a:solidFill>
              </a:rPr>
              <a:t>View/Search/Filter Order module</a:t>
            </a:r>
            <a:endParaRPr sz="1700">
              <a:solidFill>
                <a:srgbClr val="000000"/>
              </a:solidFill>
            </a:endParaRPr>
          </a:p>
          <a:p>
            <a:pPr indent="0" lvl="0" marL="0" rtl="0" algn="l">
              <a:spcBef>
                <a:spcPts val="0"/>
              </a:spcBef>
              <a:spcAft>
                <a:spcPts val="1200"/>
              </a:spcAft>
              <a:buNone/>
            </a:pPr>
            <a:r>
              <a:t/>
            </a:r>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7" name="Shape 297"/>
        <p:cNvGrpSpPr/>
        <p:nvPr/>
      </p:nvGrpSpPr>
      <p:grpSpPr>
        <a:xfrm>
          <a:off x="0" y="0"/>
          <a:ext cx="0" cy="0"/>
          <a:chOff x="0" y="0"/>
          <a:chExt cx="0" cy="0"/>
        </a:xfrm>
      </p:grpSpPr>
      <p:sp>
        <p:nvSpPr>
          <p:cNvPr id="298" name="Google Shape;298;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Database Architecture</a:t>
            </a:r>
            <a:endParaRPr>
              <a:solidFill>
                <a:srgbClr val="000000"/>
              </a:solidFill>
            </a:endParaRPr>
          </a:p>
        </p:txBody>
      </p:sp>
      <p:pic>
        <p:nvPicPr>
          <p:cNvPr id="299" name="Google Shape;299;p41"/>
          <p:cNvPicPr preferRelativeResize="0"/>
          <p:nvPr/>
        </p:nvPicPr>
        <p:blipFill>
          <a:blip r:embed="rId3">
            <a:alphaModFix/>
          </a:blip>
          <a:stretch>
            <a:fillRect/>
          </a:stretch>
        </p:blipFill>
        <p:spPr>
          <a:xfrm>
            <a:off x="1038225" y="1017725"/>
            <a:ext cx="7067550" cy="394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Features</a:t>
            </a:r>
            <a:endParaRPr/>
          </a:p>
        </p:txBody>
      </p:sp>
      <p:sp>
        <p:nvSpPr>
          <p:cNvPr id="73" name="Google Shape;73;p15"/>
          <p:cNvSpPr txBox="1"/>
          <p:nvPr>
            <p:ph idx="1" type="body"/>
          </p:nvPr>
        </p:nvSpPr>
        <p:spPr>
          <a:xfrm>
            <a:off x="311825"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 will generate list of orders fetched from the store APIs </a:t>
            </a:r>
            <a:endParaRPr/>
          </a:p>
          <a:p>
            <a:pPr indent="-342900" lvl="0" marL="457200" rtl="0" algn="l">
              <a:spcBef>
                <a:spcPts val="0"/>
              </a:spcBef>
              <a:spcAft>
                <a:spcPts val="0"/>
              </a:spcAft>
              <a:buSzPts val="1800"/>
              <a:buChar char="●"/>
            </a:pPr>
            <a:r>
              <a:rPr lang="en"/>
              <a:t>User will be notified if he is in range of the store. </a:t>
            </a:r>
            <a:endParaRPr b="1">
              <a:highlight>
                <a:srgbClr val="BF9000"/>
              </a:highlight>
            </a:endParaRPr>
          </a:p>
          <a:p>
            <a:pPr indent="-342900" lvl="0" marL="457200" rtl="0" algn="l">
              <a:spcBef>
                <a:spcPts val="0"/>
              </a:spcBef>
              <a:spcAft>
                <a:spcPts val="0"/>
              </a:spcAft>
              <a:buSzPts val="1800"/>
              <a:buChar char="●"/>
            </a:pPr>
            <a:r>
              <a:rPr lang="en"/>
              <a:t>User will be notified if an order is in process. </a:t>
            </a:r>
            <a:endParaRPr/>
          </a:p>
          <a:p>
            <a:pPr indent="-342900" lvl="0" marL="457200" rtl="0" algn="l">
              <a:spcBef>
                <a:spcPts val="0"/>
              </a:spcBef>
              <a:spcAft>
                <a:spcPts val="0"/>
              </a:spcAft>
              <a:buSzPts val="1800"/>
              <a:buChar char="●"/>
            </a:pPr>
            <a:r>
              <a:rPr lang="en"/>
              <a:t>User will be notified when order is ready to pickup. </a:t>
            </a:r>
            <a:endParaRPr/>
          </a:p>
          <a:p>
            <a:pPr indent="-342900" lvl="0" marL="457200" rtl="0" algn="l">
              <a:spcBef>
                <a:spcPts val="0"/>
              </a:spcBef>
              <a:spcAft>
                <a:spcPts val="0"/>
              </a:spcAft>
              <a:buSzPts val="1800"/>
              <a:buChar char="●"/>
            </a:pPr>
            <a:r>
              <a:rPr lang="en"/>
              <a:t>Application will have option to click and collect. </a:t>
            </a:r>
            <a:endParaRPr/>
          </a:p>
          <a:p>
            <a:pPr indent="-342900" lvl="0" marL="457200" rtl="0" algn="l">
              <a:spcBef>
                <a:spcPts val="0"/>
              </a:spcBef>
              <a:spcAft>
                <a:spcPts val="0"/>
              </a:spcAft>
              <a:buSzPts val="1800"/>
              <a:buChar char="●"/>
            </a:pPr>
            <a:r>
              <a:rPr lang="en"/>
              <a:t>User will get confirmation of order completion and order details.</a:t>
            </a:r>
            <a:endParaRPr/>
          </a:p>
          <a:p>
            <a:pPr indent="-342900" lvl="0" marL="457200" rtl="0" algn="l">
              <a:spcBef>
                <a:spcPts val="0"/>
              </a:spcBef>
              <a:spcAft>
                <a:spcPts val="0"/>
              </a:spcAft>
              <a:buSzPts val="1800"/>
              <a:buChar char="●"/>
            </a:pPr>
            <a:r>
              <a:rPr lang="en"/>
              <a:t>User will be able to see Order history.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3" name="Shape 303"/>
        <p:cNvGrpSpPr/>
        <p:nvPr/>
      </p:nvGrpSpPr>
      <p:grpSpPr>
        <a:xfrm>
          <a:off x="0" y="0"/>
          <a:ext cx="0" cy="0"/>
          <a:chOff x="0" y="0"/>
          <a:chExt cx="0" cy="0"/>
        </a:xfrm>
      </p:grpSpPr>
      <p:sp>
        <p:nvSpPr>
          <p:cNvPr id="304" name="Google Shape;30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Quality and Test cases</a:t>
            </a:r>
            <a:endParaRPr>
              <a:solidFill>
                <a:srgbClr val="000000"/>
              </a:solidFill>
            </a:endParaRPr>
          </a:p>
        </p:txBody>
      </p:sp>
      <p:sp>
        <p:nvSpPr>
          <p:cNvPr id="305" name="Google Shape;305;p42"/>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Times New Roman"/>
                <a:ea typeface="Times New Roman"/>
                <a:cs typeface="Times New Roman"/>
                <a:sym typeface="Times New Roman"/>
              </a:rPr>
              <a:t>System Testing: </a:t>
            </a:r>
            <a:r>
              <a:rPr lang="en" sz="1200">
                <a:solidFill>
                  <a:srgbClr val="000000"/>
                </a:solidFill>
                <a:latin typeface="Times New Roman"/>
                <a:ea typeface="Times New Roman"/>
                <a:cs typeface="Times New Roman"/>
                <a:sym typeface="Times New Roman"/>
              </a:rPr>
              <a:t>test  integrated hardware and software system to verify that the system meets its specified requirements.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Times New Roman"/>
                <a:ea typeface="Times New Roman"/>
                <a:cs typeface="Times New Roman"/>
                <a:sym typeface="Times New Roman"/>
              </a:rPr>
              <a:t>Regression Testing:  </a:t>
            </a:r>
            <a:r>
              <a:rPr lang="en" sz="1200">
                <a:solidFill>
                  <a:srgbClr val="000000"/>
                </a:solidFill>
                <a:latin typeface="Times New Roman"/>
                <a:ea typeface="Times New Roman"/>
                <a:cs typeface="Times New Roman"/>
                <a:sym typeface="Times New Roman"/>
              </a:rPr>
              <a:t>uncover software errors after changes to the program (e.g. bug fixes or new functionality) have been made</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Arial"/>
              <a:buAutoNum type="arabicPeriod"/>
            </a:pPr>
            <a:r>
              <a:rPr b="1" lang="en" sz="1200">
                <a:solidFill>
                  <a:srgbClr val="000000"/>
                </a:solidFill>
                <a:latin typeface="Times New Roman"/>
                <a:ea typeface="Times New Roman"/>
                <a:cs typeface="Times New Roman"/>
                <a:sym typeface="Times New Roman"/>
              </a:rPr>
              <a:t>Performance Testing: </a:t>
            </a:r>
            <a:r>
              <a:rPr lang="en" sz="1200">
                <a:solidFill>
                  <a:srgbClr val="000000"/>
                </a:solidFill>
                <a:latin typeface="Times New Roman"/>
                <a:ea typeface="Times New Roman"/>
                <a:cs typeface="Times New Roman"/>
                <a:sym typeface="Times New Roman"/>
              </a:rPr>
              <a:t>ensure software applications will perform well under their expected workload.</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Times New Roman"/>
              <a:buAutoNum type="arabicPeriod"/>
            </a:pPr>
            <a:r>
              <a:rPr b="1" lang="en" sz="1200">
                <a:solidFill>
                  <a:srgbClr val="000000"/>
                </a:solidFill>
                <a:latin typeface="Times New Roman"/>
                <a:ea typeface="Times New Roman"/>
                <a:cs typeface="Times New Roman"/>
                <a:sym typeface="Times New Roman"/>
              </a:rPr>
              <a:t>Unit Testing: </a:t>
            </a:r>
            <a:r>
              <a:rPr lang="en" sz="1200">
                <a:solidFill>
                  <a:srgbClr val="000000"/>
                </a:solidFill>
                <a:latin typeface="Times New Roman"/>
                <a:ea typeface="Times New Roman"/>
                <a:cs typeface="Times New Roman"/>
                <a:sym typeface="Times New Roman"/>
              </a:rPr>
              <a:t>validate that each </a:t>
            </a:r>
            <a:r>
              <a:rPr b="1" lang="en" sz="1200">
                <a:solidFill>
                  <a:srgbClr val="000000"/>
                </a:solidFill>
                <a:latin typeface="Times New Roman"/>
                <a:ea typeface="Times New Roman"/>
                <a:cs typeface="Times New Roman"/>
                <a:sym typeface="Times New Roman"/>
              </a:rPr>
              <a:t>unit</a:t>
            </a:r>
            <a:r>
              <a:rPr lang="en" sz="1200">
                <a:solidFill>
                  <a:srgbClr val="000000"/>
                </a:solidFill>
                <a:latin typeface="Times New Roman"/>
                <a:ea typeface="Times New Roman"/>
                <a:cs typeface="Times New Roman"/>
                <a:sym typeface="Times New Roman"/>
              </a:rPr>
              <a:t> of the software code performs as expected</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spcBef>
                <a:spcPts val="0"/>
              </a:spcBef>
              <a:spcAft>
                <a:spcPts val="0"/>
              </a:spcAft>
              <a:buClr>
                <a:srgbClr val="000000"/>
              </a:buClr>
              <a:buSzPts val="1200"/>
              <a:buFont typeface="Roboto"/>
              <a:buAutoNum type="arabicPeriod"/>
            </a:pPr>
            <a:r>
              <a:rPr b="1" lang="en" sz="1200">
                <a:solidFill>
                  <a:srgbClr val="000000"/>
                </a:solidFill>
                <a:latin typeface="Times New Roman"/>
                <a:ea typeface="Times New Roman"/>
                <a:cs typeface="Times New Roman"/>
                <a:sym typeface="Times New Roman"/>
              </a:rPr>
              <a:t>Integration Testing : </a:t>
            </a:r>
            <a:r>
              <a:rPr lang="en" sz="1200">
                <a:solidFill>
                  <a:srgbClr val="000000"/>
                </a:solidFill>
                <a:latin typeface="Times New Roman"/>
                <a:ea typeface="Times New Roman"/>
                <a:cs typeface="Times New Roman"/>
                <a:sym typeface="Times New Roman"/>
              </a:rPr>
              <a:t>individual units / components are combined and </a:t>
            </a:r>
            <a:r>
              <a:rPr b="1" lang="en" sz="1200">
                <a:solidFill>
                  <a:srgbClr val="000000"/>
                </a:solidFill>
                <a:latin typeface="Times New Roman"/>
                <a:ea typeface="Times New Roman"/>
                <a:cs typeface="Times New Roman"/>
                <a:sym typeface="Times New Roman"/>
              </a:rPr>
              <a:t>tested</a:t>
            </a:r>
            <a:r>
              <a:rPr lang="en" sz="1200">
                <a:solidFill>
                  <a:srgbClr val="000000"/>
                </a:solidFill>
                <a:latin typeface="Times New Roman"/>
                <a:ea typeface="Times New Roman"/>
                <a:cs typeface="Times New Roman"/>
                <a:sym typeface="Times New Roman"/>
              </a:rPr>
              <a:t> as a group. Expose faults in the interaction between </a:t>
            </a:r>
            <a:r>
              <a:rPr b="1" lang="en" sz="1200">
                <a:solidFill>
                  <a:srgbClr val="000000"/>
                </a:solidFill>
                <a:latin typeface="Times New Roman"/>
                <a:ea typeface="Times New Roman"/>
                <a:cs typeface="Times New Roman"/>
                <a:sym typeface="Times New Roman"/>
              </a:rPr>
              <a:t>integrated</a:t>
            </a:r>
            <a:r>
              <a:rPr lang="en" sz="1200">
                <a:solidFill>
                  <a:srgbClr val="000000"/>
                </a:solidFill>
                <a:latin typeface="Times New Roman"/>
                <a:ea typeface="Times New Roman"/>
                <a:cs typeface="Times New Roman"/>
                <a:sym typeface="Times New Roman"/>
              </a:rPr>
              <a:t> units. </a:t>
            </a:r>
            <a:r>
              <a:rPr b="1" lang="en" sz="1200">
                <a:solidFill>
                  <a:srgbClr val="000000"/>
                </a:solidFill>
                <a:latin typeface="Times New Roman"/>
                <a:ea typeface="Times New Roman"/>
                <a:cs typeface="Times New Roman"/>
                <a:sym typeface="Times New Roman"/>
              </a:rPr>
              <a:t>Test</a:t>
            </a:r>
            <a:r>
              <a:rPr lang="en" sz="1200">
                <a:solidFill>
                  <a:srgbClr val="000000"/>
                </a:solidFill>
                <a:latin typeface="Times New Roman"/>
                <a:ea typeface="Times New Roman"/>
                <a:cs typeface="Times New Roman"/>
                <a:sym typeface="Times New Roman"/>
              </a:rPr>
              <a:t> drivers and </a:t>
            </a:r>
            <a:r>
              <a:rPr b="1" lang="en" sz="1200">
                <a:solidFill>
                  <a:srgbClr val="000000"/>
                </a:solidFill>
                <a:latin typeface="Times New Roman"/>
                <a:ea typeface="Times New Roman"/>
                <a:cs typeface="Times New Roman"/>
                <a:sym typeface="Times New Roman"/>
              </a:rPr>
              <a:t>test</a:t>
            </a:r>
            <a:r>
              <a:rPr lang="en" sz="1200">
                <a:solidFill>
                  <a:srgbClr val="000000"/>
                </a:solidFill>
                <a:latin typeface="Times New Roman"/>
                <a:ea typeface="Times New Roman"/>
                <a:cs typeface="Times New Roman"/>
                <a:sym typeface="Times New Roman"/>
              </a:rPr>
              <a:t> stubs are used to assist in </a:t>
            </a:r>
            <a:r>
              <a:rPr b="1" lang="en" sz="1200">
                <a:solidFill>
                  <a:srgbClr val="000000"/>
                </a:solidFill>
                <a:latin typeface="Times New Roman"/>
                <a:ea typeface="Times New Roman"/>
                <a:cs typeface="Times New Roman"/>
                <a:sym typeface="Times New Roman"/>
              </a:rPr>
              <a:t>Integration Testing</a:t>
            </a:r>
            <a:r>
              <a:rPr lang="en" sz="1200">
                <a:solidFill>
                  <a:srgbClr val="000000"/>
                </a:solidFill>
                <a:latin typeface="Times New Roman"/>
                <a:ea typeface="Times New Roman"/>
                <a:cs typeface="Times New Roman"/>
                <a:sym typeface="Times New Roman"/>
              </a:rPr>
              <a:t>.</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9" name="Shape 309"/>
        <p:cNvGrpSpPr/>
        <p:nvPr/>
      </p:nvGrpSpPr>
      <p:grpSpPr>
        <a:xfrm>
          <a:off x="0" y="0"/>
          <a:ext cx="0" cy="0"/>
          <a:chOff x="0" y="0"/>
          <a:chExt cx="0" cy="0"/>
        </a:xfrm>
      </p:grpSpPr>
      <p:pic>
        <p:nvPicPr>
          <p:cNvPr id="310" name="Google Shape;310;p43"/>
          <p:cNvPicPr preferRelativeResize="0"/>
          <p:nvPr/>
        </p:nvPicPr>
        <p:blipFill>
          <a:blip r:embed="rId3">
            <a:alphaModFix/>
          </a:blip>
          <a:stretch>
            <a:fillRect/>
          </a:stretch>
        </p:blipFill>
        <p:spPr>
          <a:xfrm>
            <a:off x="1171800" y="183100"/>
            <a:ext cx="3825199" cy="4919225"/>
          </a:xfrm>
          <a:prstGeom prst="rect">
            <a:avLst/>
          </a:prstGeom>
          <a:noFill/>
          <a:ln>
            <a:noFill/>
          </a:ln>
        </p:spPr>
      </p:pic>
      <p:pic>
        <p:nvPicPr>
          <p:cNvPr id="311" name="Google Shape;311;p43"/>
          <p:cNvPicPr preferRelativeResize="0"/>
          <p:nvPr/>
        </p:nvPicPr>
        <p:blipFill>
          <a:blip r:embed="rId4">
            <a:alphaModFix/>
          </a:blip>
          <a:stretch>
            <a:fillRect/>
          </a:stretch>
        </p:blipFill>
        <p:spPr>
          <a:xfrm>
            <a:off x="4959175" y="112125"/>
            <a:ext cx="4184825" cy="5031374"/>
          </a:xfrm>
          <a:prstGeom prst="rect">
            <a:avLst/>
          </a:prstGeom>
          <a:noFill/>
          <a:ln>
            <a:noFill/>
          </a:ln>
        </p:spPr>
      </p:pic>
      <p:sp>
        <p:nvSpPr>
          <p:cNvPr id="312" name="Google Shape;312;p43"/>
          <p:cNvSpPr txBox="1"/>
          <p:nvPr>
            <p:ph type="title"/>
          </p:nvPr>
        </p:nvSpPr>
        <p:spPr>
          <a:xfrm>
            <a:off x="62425" y="1792125"/>
            <a:ext cx="929400" cy="12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000000"/>
                </a:solidFill>
              </a:rPr>
              <a:t>Test scenarios</a:t>
            </a:r>
            <a:endParaRPr sz="16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16" name="Shape 316"/>
        <p:cNvGrpSpPr/>
        <p:nvPr/>
      </p:nvGrpSpPr>
      <p:grpSpPr>
        <a:xfrm>
          <a:off x="0" y="0"/>
          <a:ext cx="0" cy="0"/>
          <a:chOff x="0" y="0"/>
          <a:chExt cx="0" cy="0"/>
        </a:xfrm>
      </p:grpSpPr>
      <p:sp>
        <p:nvSpPr>
          <p:cNvPr id="317" name="Google Shape;317;p44"/>
          <p:cNvSpPr txBox="1"/>
          <p:nvPr>
            <p:ph type="title"/>
          </p:nvPr>
        </p:nvSpPr>
        <p:spPr>
          <a:xfrm>
            <a:off x="163275" y="113650"/>
            <a:ext cx="3846900" cy="43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Test scenarios</a:t>
            </a:r>
            <a:endParaRPr>
              <a:solidFill>
                <a:srgbClr val="000000"/>
              </a:solidFill>
            </a:endParaRPr>
          </a:p>
        </p:txBody>
      </p:sp>
      <p:pic>
        <p:nvPicPr>
          <p:cNvPr id="318" name="Google Shape;318;p44"/>
          <p:cNvPicPr preferRelativeResize="0"/>
          <p:nvPr/>
        </p:nvPicPr>
        <p:blipFill>
          <a:blip r:embed="rId3">
            <a:alphaModFix/>
          </a:blip>
          <a:stretch>
            <a:fillRect/>
          </a:stretch>
        </p:blipFill>
        <p:spPr>
          <a:xfrm>
            <a:off x="130775" y="601025"/>
            <a:ext cx="4335166" cy="3820974"/>
          </a:xfrm>
          <a:prstGeom prst="rect">
            <a:avLst/>
          </a:prstGeom>
          <a:noFill/>
          <a:ln>
            <a:noFill/>
          </a:ln>
        </p:spPr>
      </p:pic>
      <p:pic>
        <p:nvPicPr>
          <p:cNvPr id="319" name="Google Shape;319;p44"/>
          <p:cNvPicPr preferRelativeResize="0"/>
          <p:nvPr/>
        </p:nvPicPr>
        <p:blipFill>
          <a:blip r:embed="rId4">
            <a:alphaModFix/>
          </a:blip>
          <a:stretch>
            <a:fillRect/>
          </a:stretch>
        </p:blipFill>
        <p:spPr>
          <a:xfrm>
            <a:off x="5110866" y="601013"/>
            <a:ext cx="3721431"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Plan</a:t>
            </a:r>
            <a:endParaRPr/>
          </a:p>
        </p:txBody>
      </p:sp>
      <p:sp>
        <p:nvSpPr>
          <p:cNvPr id="325" name="Google Shape;32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6" name="Google Shape;326;p45"/>
          <p:cNvPicPr preferRelativeResize="0"/>
          <p:nvPr/>
        </p:nvPicPr>
        <p:blipFill>
          <a:blip r:embed="rId3">
            <a:alphaModFix/>
          </a:blip>
          <a:stretch>
            <a:fillRect/>
          </a:stretch>
        </p:blipFill>
        <p:spPr>
          <a:xfrm>
            <a:off x="0" y="1017725"/>
            <a:ext cx="9144002" cy="35511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0" name="Shape 330"/>
        <p:cNvGrpSpPr/>
        <p:nvPr/>
      </p:nvGrpSpPr>
      <p:grpSpPr>
        <a:xfrm>
          <a:off x="0" y="0"/>
          <a:ext cx="0" cy="0"/>
          <a:chOff x="0" y="0"/>
          <a:chExt cx="0" cy="0"/>
        </a:xfrm>
      </p:grpSpPr>
      <p:sp>
        <p:nvSpPr>
          <p:cNvPr id="331" name="Google Shape;33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Resources</a:t>
            </a:r>
            <a:endParaRPr>
              <a:solidFill>
                <a:srgbClr val="000000"/>
              </a:solidFill>
            </a:endParaRPr>
          </a:p>
        </p:txBody>
      </p:sp>
      <p:sp>
        <p:nvSpPr>
          <p:cNvPr id="332" name="Google Shape;33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3">
                  <a:extLst>
                    <a:ext uri="{A12FA001-AC4F-418D-AE19-62706E023703}">
                      <ahyp:hlinkClr val="tx"/>
                    </a:ext>
                  </a:extLst>
                </a:hlinkClick>
              </a:rPr>
              <a:t>https://www.linkedin.com/pulse/using-beacons-better-in-store-customer-experience-greg-henry/</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4">
                  <a:extLst>
                    <a:ext uri="{A12FA001-AC4F-418D-AE19-62706E023703}">
                      <ahyp:hlinkClr val="tx"/>
                    </a:ext>
                  </a:extLst>
                </a:hlinkClick>
              </a:rPr>
              <a:t>http://collectec.com/beacon-click-and-collect/</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5">
                  <a:extLst>
                    <a:ext uri="{A12FA001-AC4F-418D-AE19-62706E023703}">
                      <ahyp:hlinkClr val="tx"/>
                    </a:ext>
                  </a:extLst>
                </a:hlinkClick>
              </a:rPr>
              <a:t>https://blog.beaconstac.com/2016/01/creating-a-beacon-campaign-for-your-supermarket-using-beaconstac/</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6">
                  <a:extLst>
                    <a:ext uri="{A12FA001-AC4F-418D-AE19-62706E023703}">
                      <ahyp:hlinkClr val="tx"/>
                    </a:ext>
                  </a:extLst>
                </a:hlinkClick>
              </a:rPr>
              <a:t>https://www.appdynamics.com/blog/product/beacon-technology-everything-you-need-to-know-to-start-coding/</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7">
                  <a:extLst>
                    <a:ext uri="{A12FA001-AC4F-418D-AE19-62706E023703}">
                      <ahyp:hlinkClr val="tx"/>
                    </a:ext>
                  </a:extLst>
                </a:hlinkClick>
              </a:rPr>
              <a:t>https://docs.gluonhq.com/samples/beacons/</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8">
                  <a:extLst>
                    <a:ext uri="{A12FA001-AC4F-418D-AE19-62706E023703}">
                      <ahyp:hlinkClr val="tx"/>
                    </a:ext>
                  </a:extLst>
                </a:hlinkClick>
              </a:rPr>
              <a:t>https://reqexperts.com/wp-content/uploads/2015/07/writing_good_requirements.htm</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9">
                  <a:extLst>
                    <a:ext uri="{A12FA001-AC4F-418D-AE19-62706E023703}">
                      <ahyp:hlinkClr val="tx"/>
                    </a:ext>
                  </a:extLst>
                </a:hlinkClick>
              </a:rPr>
              <a:t>https://www.researchgate.net/publication/284173600_Guidelines_for_Good_Requirements_Writing_with_Examples</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10">
                  <a:extLst>
                    <a:ext uri="{A12FA001-AC4F-418D-AE19-62706E023703}">
                      <ahyp:hlinkClr val="tx"/>
                    </a:ext>
                  </a:extLst>
                </a:hlinkClick>
              </a:rPr>
              <a:t>https://clearbridgemobile.com/how-to-build-a-mobile-app-requirements-document/</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11">
                  <a:extLst>
                    <a:ext uri="{A12FA001-AC4F-418D-AE19-62706E023703}">
                      <ahyp:hlinkClr val="tx"/>
                    </a:ext>
                  </a:extLst>
                </a:hlinkClick>
              </a:rPr>
              <a:t>https://www.javatpoint.com/software-engineering-software-reliability-metrics</a:t>
            </a:r>
            <a:endParaRPr sz="1200">
              <a:solidFill>
                <a:srgbClr val="0000FF"/>
              </a:solidFill>
              <a:latin typeface="Times New Roman"/>
              <a:ea typeface="Times New Roman"/>
              <a:cs typeface="Times New Roman"/>
              <a:sym typeface="Times New Roman"/>
            </a:endParaRPr>
          </a:p>
          <a:p>
            <a:pPr indent="0" lvl="0" marL="285750" rtl="0" algn="l">
              <a:lnSpc>
                <a:spcPct val="150000"/>
              </a:lnSpc>
              <a:spcBef>
                <a:spcPts val="0"/>
              </a:spcBef>
              <a:spcAft>
                <a:spcPts val="0"/>
              </a:spcAft>
              <a:buNone/>
            </a:pPr>
            <a:r>
              <a:rPr lang="en" sz="1200" u="sng">
                <a:solidFill>
                  <a:srgbClr val="0000FF"/>
                </a:solidFill>
                <a:latin typeface="Times New Roman"/>
                <a:ea typeface="Times New Roman"/>
                <a:cs typeface="Times New Roman"/>
                <a:sym typeface="Times New Roman"/>
                <a:hlinkClick r:id="rId12">
                  <a:extLst>
                    <a:ext uri="{A12FA001-AC4F-418D-AE19-62706E023703}">
                      <ahyp:hlinkClr val="tx"/>
                    </a:ext>
                  </a:extLst>
                </a:hlinkClick>
              </a:rPr>
              <a:t>https://developer.apple.com/ibeacon/</a:t>
            </a:r>
            <a:endParaRPr sz="1200">
              <a:solidFill>
                <a:srgbClr val="0000FF"/>
              </a:solidFill>
              <a:latin typeface="Times New Roman"/>
              <a:ea typeface="Times New Roman"/>
              <a:cs typeface="Times New Roman"/>
              <a:sym typeface="Times New Roman"/>
            </a:endParaRPr>
          </a:p>
          <a:p>
            <a:pPr indent="0" lvl="0" marL="0" rtl="0" algn="l">
              <a:spcBef>
                <a:spcPts val="0"/>
              </a:spcBef>
              <a:spcAft>
                <a:spcPts val="1200"/>
              </a:spcAft>
              <a:buNone/>
            </a:pPr>
            <a:r>
              <a:t/>
            </a:r>
            <a:endParaRPr>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36" name="Shape 336"/>
        <p:cNvGrpSpPr/>
        <p:nvPr/>
      </p:nvGrpSpPr>
      <p:grpSpPr>
        <a:xfrm>
          <a:off x="0" y="0"/>
          <a:ext cx="0" cy="0"/>
          <a:chOff x="0" y="0"/>
          <a:chExt cx="0" cy="0"/>
        </a:xfrm>
      </p:grpSpPr>
      <p:sp>
        <p:nvSpPr>
          <p:cNvPr id="337" name="Google Shape;33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Report and Trello links</a:t>
            </a:r>
            <a:endParaRPr>
              <a:solidFill>
                <a:srgbClr val="000000"/>
              </a:solidFill>
            </a:endParaRPr>
          </a:p>
        </p:txBody>
      </p:sp>
      <p:sp>
        <p:nvSpPr>
          <p:cNvPr id="338" name="Google Shape;33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Trello : </a:t>
            </a:r>
            <a:r>
              <a:rPr lang="en" u="sng">
                <a:solidFill>
                  <a:srgbClr val="0000FF"/>
                </a:solidFill>
                <a:hlinkClick r:id="rId3">
                  <a:extLst>
                    <a:ext uri="{A12FA001-AC4F-418D-AE19-62706E023703}">
                      <ahyp:hlinkClr val="tx"/>
                    </a:ext>
                  </a:extLst>
                </a:hlinkClick>
              </a:rPr>
              <a:t>https://trello.com/invite/b/UIa5ng5A/629c112e5af82ec4cbca928efa6e14db/swe-600-group-project</a:t>
            </a:r>
            <a:endParaRPr>
              <a:solidFill>
                <a:srgbClr val="0000FF"/>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Report Draft:</a:t>
            </a:r>
            <a:endParaRPr>
              <a:solidFill>
                <a:srgbClr val="000000"/>
              </a:solidFill>
            </a:endParaRPr>
          </a:p>
          <a:p>
            <a:pPr indent="0" lvl="0" marL="0" rtl="0" algn="l">
              <a:spcBef>
                <a:spcPts val="1200"/>
              </a:spcBef>
              <a:spcAft>
                <a:spcPts val="0"/>
              </a:spcAft>
              <a:buNone/>
            </a:pPr>
            <a:r>
              <a:rPr lang="en" u="sng">
                <a:solidFill>
                  <a:srgbClr val="0000FF"/>
                </a:solidFill>
                <a:hlinkClick r:id="rId4">
                  <a:extLst>
                    <a:ext uri="{A12FA001-AC4F-418D-AE19-62706E023703}">
                      <ahyp:hlinkClr val="tx"/>
                    </a:ext>
                  </a:extLst>
                </a:hlinkClick>
              </a:rPr>
              <a:t>https://docs.google.com/document/d/1-xSw3HKgucqXhRE2tt3yHzdSYXrUB2WbNtxozkhzigw/edit?usp=sharing</a:t>
            </a:r>
            <a:endParaRPr>
              <a:solidFill>
                <a:srgbClr val="0000FF"/>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2" name="Shape 342"/>
        <p:cNvGrpSpPr/>
        <p:nvPr/>
      </p:nvGrpSpPr>
      <p:grpSpPr>
        <a:xfrm>
          <a:off x="0" y="0"/>
          <a:ext cx="0" cy="0"/>
          <a:chOff x="0" y="0"/>
          <a:chExt cx="0" cy="0"/>
        </a:xfrm>
      </p:grpSpPr>
      <p:sp>
        <p:nvSpPr>
          <p:cNvPr id="343" name="Google Shape;34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rPr>
              <a:t>Lessons Learned</a:t>
            </a:r>
            <a:endParaRPr>
              <a:solidFill>
                <a:srgbClr val="000000"/>
              </a:solidFill>
            </a:endParaRPr>
          </a:p>
        </p:txBody>
      </p:sp>
      <p:sp>
        <p:nvSpPr>
          <p:cNvPr id="344" name="Google Shape;344;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First understand the requirements</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Teamwork </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Leadership experience </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Risk analysis</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UML Diagrams </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The non-technical problems are the most difficult</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What you create is more important than the tools used to create it</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Every role is equally important</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Never Assume </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Start Small</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Have an Estimated Project Length? Double it.</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Understand the Code Before Changing It</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Develop an Error Handling Landscape</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Bugs are Unavoidable</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Seek Help When You Can’t Cope on Your Own</a:t>
            </a:r>
            <a:endParaRPr sz="1200">
              <a:solidFill>
                <a:srgbClr val="000000"/>
              </a:solidFill>
              <a:latin typeface="Oswald"/>
              <a:ea typeface="Oswald"/>
              <a:cs typeface="Oswald"/>
              <a:sym typeface="Oswald"/>
            </a:endParaRPr>
          </a:p>
          <a:p>
            <a:pPr indent="-304800" lvl="0" marL="457200" rtl="0" algn="l">
              <a:spcBef>
                <a:spcPts val="0"/>
              </a:spcBef>
              <a:spcAft>
                <a:spcPts val="0"/>
              </a:spcAft>
              <a:buClr>
                <a:srgbClr val="000000"/>
              </a:buClr>
              <a:buSzPts val="1200"/>
              <a:buFont typeface="Oswald"/>
              <a:buChar char="➢"/>
            </a:pPr>
            <a:r>
              <a:rPr lang="en" sz="1200">
                <a:solidFill>
                  <a:srgbClr val="000000"/>
                </a:solidFill>
                <a:latin typeface="Oswald"/>
                <a:ea typeface="Oswald"/>
                <a:cs typeface="Oswald"/>
                <a:sym typeface="Oswald"/>
              </a:rPr>
              <a:t>Keep on Learning</a:t>
            </a:r>
            <a:endParaRPr sz="1200">
              <a:solidFill>
                <a:srgbClr val="000000"/>
              </a:solidFill>
              <a:latin typeface="Oswald"/>
              <a:ea typeface="Oswald"/>
              <a:cs typeface="Oswald"/>
              <a:sym typeface="Oswald"/>
            </a:endParaRPr>
          </a:p>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48" name="Shape 348"/>
        <p:cNvGrpSpPr/>
        <p:nvPr/>
      </p:nvGrpSpPr>
      <p:grpSpPr>
        <a:xfrm>
          <a:off x="0" y="0"/>
          <a:ext cx="0" cy="0"/>
          <a:chOff x="0" y="0"/>
          <a:chExt cx="0" cy="0"/>
        </a:xfrm>
      </p:grpSpPr>
      <p:sp>
        <p:nvSpPr>
          <p:cNvPr id="349" name="Google Shape;349;p4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000000"/>
                </a:solidFill>
              </a:rPr>
              <a:t>Q&amp;A?</a:t>
            </a:r>
            <a:endParaRPr>
              <a:solidFill>
                <a:srgbClr val="000000"/>
              </a:solidFill>
            </a:endParaRPr>
          </a:p>
        </p:txBody>
      </p:sp>
      <p:sp>
        <p:nvSpPr>
          <p:cNvPr id="350" name="Google Shape;350;p49"/>
          <p:cNvSpPr txBox="1"/>
          <p:nvPr/>
        </p:nvSpPr>
        <p:spPr>
          <a:xfrm>
            <a:off x="6374950" y="4338200"/>
            <a:ext cx="31302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3600">
                <a:latin typeface="Lobster"/>
                <a:ea typeface="Lobster"/>
                <a:cs typeface="Lobster"/>
                <a:sym typeface="Lobster"/>
              </a:rPr>
              <a:t>Thank you!</a:t>
            </a:r>
            <a:endParaRPr i="1" sz="3600">
              <a:latin typeface="Lobster"/>
              <a:ea typeface="Lobster"/>
              <a:cs typeface="Lobster"/>
              <a:sym typeface="Lobster"/>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Requirement Analysis </a:t>
            </a:r>
            <a:endParaRPr/>
          </a:p>
        </p:txBody>
      </p:sp>
      <p:sp>
        <p:nvSpPr>
          <p:cNvPr id="79" name="Google Shape;79;p16"/>
          <p:cNvSpPr txBox="1"/>
          <p:nvPr>
            <p:ph idx="1" type="body"/>
          </p:nvPr>
        </p:nvSpPr>
        <p:spPr>
          <a:xfrm>
            <a:off x="311700" y="1152475"/>
            <a:ext cx="82638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Clr>
                <a:schemeClr val="dk2"/>
              </a:buClr>
              <a:buSzPts val="1800"/>
              <a:buFont typeface="Arial"/>
              <a:buChar char="●"/>
            </a:pPr>
            <a:r>
              <a:rPr lang="en"/>
              <a:t>Every software project requires a requirement analysis. This helps in making sure that the exact proposed system is built. </a:t>
            </a:r>
            <a:endParaRPr/>
          </a:p>
          <a:p>
            <a:pPr indent="-342900" lvl="0" marL="457200" rtl="0" algn="just">
              <a:spcBef>
                <a:spcPts val="1000"/>
              </a:spcBef>
              <a:spcAft>
                <a:spcPts val="0"/>
              </a:spcAft>
              <a:buClr>
                <a:schemeClr val="dk2"/>
              </a:buClr>
              <a:buSzPts val="1800"/>
              <a:buFont typeface="Arial"/>
              <a:buChar char="●"/>
            </a:pPr>
            <a:r>
              <a:rPr lang="en"/>
              <a:t>The purpose of requirement analysis is to identify the requirements that help in building the proposed system. </a:t>
            </a:r>
            <a:endParaRPr/>
          </a:p>
          <a:p>
            <a:pPr indent="-342900" lvl="0" marL="457200" rtl="0" algn="just">
              <a:spcBef>
                <a:spcPts val="1000"/>
              </a:spcBef>
              <a:spcAft>
                <a:spcPts val="0"/>
              </a:spcAft>
              <a:buClr>
                <a:schemeClr val="dk2"/>
              </a:buClr>
              <a:buSzPts val="1800"/>
              <a:buFont typeface="Arial"/>
              <a:buChar char="●"/>
            </a:pPr>
            <a:r>
              <a:rPr lang="en"/>
              <a:t>These requirements are of two kinds:</a:t>
            </a:r>
            <a:endParaRPr/>
          </a:p>
          <a:p>
            <a:pPr indent="-342900" lvl="0" marL="1828800" rtl="0" algn="just">
              <a:spcBef>
                <a:spcPts val="0"/>
              </a:spcBef>
              <a:spcAft>
                <a:spcPts val="0"/>
              </a:spcAft>
              <a:buClr>
                <a:schemeClr val="dk2"/>
              </a:buClr>
              <a:buSzPts val="1800"/>
              <a:buFont typeface="Arial"/>
              <a:buChar char="➔"/>
            </a:pPr>
            <a:r>
              <a:rPr lang="en"/>
              <a:t>Functional Requirements </a:t>
            </a:r>
            <a:endParaRPr/>
          </a:p>
          <a:p>
            <a:pPr indent="-342900" lvl="0" marL="1828800" rtl="0" algn="just">
              <a:spcBef>
                <a:spcPts val="0"/>
              </a:spcBef>
              <a:spcAft>
                <a:spcPts val="0"/>
              </a:spcAft>
              <a:buClr>
                <a:schemeClr val="dk2"/>
              </a:buClr>
              <a:buSzPts val="1800"/>
              <a:buFont typeface="Arial"/>
              <a:buChar char="➔"/>
            </a:pPr>
            <a:r>
              <a:rPr lang="en"/>
              <a:t>Nonfunctional Requirements.</a:t>
            </a:r>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System Works?</a:t>
            </a:r>
            <a:endParaRPr/>
          </a:p>
        </p:txBody>
      </p:sp>
      <p:sp>
        <p:nvSpPr>
          <p:cNvPr id="85" name="Google Shape;85;p17"/>
          <p:cNvSpPr txBox="1"/>
          <p:nvPr>
            <p:ph idx="1" type="body"/>
          </p:nvPr>
        </p:nvSpPr>
        <p:spPr>
          <a:xfrm>
            <a:off x="168500" y="1017725"/>
            <a:ext cx="8663700" cy="4023900"/>
          </a:xfrm>
          <a:prstGeom prst="rect">
            <a:avLst/>
          </a:prstGeom>
          <a:noFill/>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Users downloads and installs the app.</a:t>
            </a:r>
            <a:endParaRPr sz="1200"/>
          </a:p>
          <a:p>
            <a:pPr indent="-304800" lvl="0" marL="457200" rtl="0" algn="l">
              <a:lnSpc>
                <a:spcPct val="150000"/>
              </a:lnSpc>
              <a:spcBef>
                <a:spcPts val="0"/>
              </a:spcBef>
              <a:spcAft>
                <a:spcPts val="0"/>
              </a:spcAft>
              <a:buSzPts val="1200"/>
              <a:buChar char="●"/>
            </a:pPr>
            <a:r>
              <a:rPr lang="en" sz="1200"/>
              <a:t>Users will sign up for an account using an email.</a:t>
            </a:r>
            <a:endParaRPr sz="1200"/>
          </a:p>
          <a:p>
            <a:pPr indent="-304800" lvl="0" marL="457200" rtl="0" algn="l">
              <a:lnSpc>
                <a:spcPct val="150000"/>
              </a:lnSpc>
              <a:spcBef>
                <a:spcPts val="0"/>
              </a:spcBef>
              <a:spcAft>
                <a:spcPts val="0"/>
              </a:spcAft>
              <a:buSzPts val="1200"/>
              <a:buChar char="●"/>
            </a:pPr>
            <a:r>
              <a:rPr lang="en" sz="1200"/>
              <a:t>With the access to the API key, developer key will be known to the API provider and further functionalities can be performed</a:t>
            </a:r>
            <a:endParaRPr sz="1200"/>
          </a:p>
          <a:p>
            <a:pPr indent="-304800" lvl="0" marL="457200" rtl="0" algn="l">
              <a:lnSpc>
                <a:spcPct val="150000"/>
              </a:lnSpc>
              <a:spcBef>
                <a:spcPts val="0"/>
              </a:spcBef>
              <a:spcAft>
                <a:spcPts val="0"/>
              </a:spcAft>
              <a:buSzPts val="1200"/>
              <a:buChar char="●"/>
            </a:pPr>
            <a:r>
              <a:rPr lang="en" sz="1200"/>
              <a:t>App will fetch open order details of registered email addresses using store’s API based on the API access </a:t>
            </a:r>
            <a:endParaRPr sz="1200"/>
          </a:p>
          <a:p>
            <a:pPr indent="-304800" lvl="0" marL="457200" rtl="0" algn="l">
              <a:lnSpc>
                <a:spcPct val="150000"/>
              </a:lnSpc>
              <a:spcBef>
                <a:spcPts val="0"/>
              </a:spcBef>
              <a:spcAft>
                <a:spcPts val="0"/>
              </a:spcAft>
              <a:buSzPts val="1200"/>
              <a:buChar char="●"/>
            </a:pPr>
            <a:r>
              <a:rPr lang="en" sz="1200"/>
              <a:t>Application has to communicate with store API to get order details, and access API functionality </a:t>
            </a:r>
            <a:endParaRPr sz="1200"/>
          </a:p>
          <a:p>
            <a:pPr indent="-304800" lvl="0" marL="457200" rtl="0" algn="l">
              <a:lnSpc>
                <a:spcPct val="150000"/>
              </a:lnSpc>
              <a:spcBef>
                <a:spcPts val="0"/>
              </a:spcBef>
              <a:spcAft>
                <a:spcPts val="0"/>
              </a:spcAft>
              <a:buSzPts val="1200"/>
              <a:buChar char="●"/>
            </a:pPr>
            <a:r>
              <a:rPr lang="en" sz="1200"/>
              <a:t>System will scan all the emails with the keywords like “order number” and “pickup to find pickup orders. </a:t>
            </a:r>
            <a:endParaRPr sz="1200"/>
          </a:p>
          <a:p>
            <a:pPr indent="-304800" lvl="0" marL="457200" marR="0" rtl="0" algn="l">
              <a:lnSpc>
                <a:spcPct val="150000"/>
              </a:lnSpc>
              <a:spcBef>
                <a:spcPts val="0"/>
              </a:spcBef>
              <a:spcAft>
                <a:spcPts val="0"/>
              </a:spcAft>
              <a:buSzPts val="1200"/>
              <a:buChar char="●"/>
            </a:pPr>
            <a:r>
              <a:rPr lang="en" sz="1200"/>
              <a:t>System will create entries for the orders with the order id, merchant name, beacon id and order status.</a:t>
            </a:r>
            <a:endParaRPr sz="1200"/>
          </a:p>
          <a:p>
            <a:pPr indent="-304800" lvl="0" marL="457200" marR="0" rtl="0" algn="l">
              <a:lnSpc>
                <a:spcPct val="150000"/>
              </a:lnSpc>
              <a:spcBef>
                <a:spcPts val="0"/>
              </a:spcBef>
              <a:spcAft>
                <a:spcPts val="0"/>
              </a:spcAft>
              <a:buSzPts val="1200"/>
              <a:buChar char="●"/>
            </a:pPr>
            <a:r>
              <a:rPr lang="en" sz="1200"/>
              <a:t>The App using the phone's ibeacon will constantly scan the environment for BLE devices such as beacons. (</a:t>
            </a:r>
            <a:r>
              <a:rPr lang="en" sz="1200">
                <a:uFill>
                  <a:noFill/>
                </a:uFill>
                <a:hlinkClick r:id="rId3"/>
              </a:rPr>
              <a:t>iBeacon</a:t>
            </a:r>
            <a:r>
              <a:rPr lang="en" sz="1200"/>
              <a:t> is a new location technology that lets any phone using iOS 7 or newer constantly scan the environment for BLE devices such as beacons).</a:t>
            </a:r>
            <a:endParaRPr sz="1200"/>
          </a:p>
          <a:p>
            <a:pPr indent="-304800" lvl="0" marL="457200" rtl="0" algn="l">
              <a:lnSpc>
                <a:spcPct val="150000"/>
              </a:lnSpc>
              <a:spcBef>
                <a:spcPts val="0"/>
              </a:spcBef>
              <a:spcAft>
                <a:spcPts val="0"/>
              </a:spcAft>
              <a:buSzPts val="1200"/>
              <a:buChar char="●"/>
            </a:pPr>
            <a:r>
              <a:rPr lang="en" sz="1200"/>
              <a:t>When a user's phone is in the range of the beacon in the store, the phone will detect the beacon and get the beacon id.</a:t>
            </a:r>
            <a:endParaRPr sz="1200"/>
          </a:p>
          <a:p>
            <a:pPr indent="-304800" lvl="0" marL="457200" rtl="0" algn="l">
              <a:lnSpc>
                <a:spcPct val="150000"/>
              </a:lnSpc>
              <a:spcBef>
                <a:spcPts val="0"/>
              </a:spcBef>
              <a:spcAft>
                <a:spcPts val="0"/>
              </a:spcAft>
              <a:buSzPts val="1200"/>
              <a:buChar char="●"/>
            </a:pPr>
            <a:r>
              <a:rPr lang="en" sz="1200"/>
              <a:t>The system will query the database to find if there are any open orders associated with the beacon id.</a:t>
            </a:r>
            <a:endParaRPr sz="1200"/>
          </a:p>
          <a:p>
            <a:pPr indent="-304800" lvl="0" marL="457200" rtl="0" algn="l">
              <a:lnSpc>
                <a:spcPct val="150000"/>
              </a:lnSpc>
              <a:spcBef>
                <a:spcPts val="0"/>
              </a:spcBef>
              <a:spcAft>
                <a:spcPts val="0"/>
              </a:spcAft>
              <a:buSzPts val="1200"/>
              <a:buChar char="●"/>
            </a:pPr>
            <a:r>
              <a:rPr lang="en" sz="1200"/>
              <a:t>If there are any open orders, the system will send the notification  to the beacon in the store using the phone SDK. </a:t>
            </a:r>
            <a:endParaRPr sz="1200"/>
          </a:p>
          <a:p>
            <a:pPr indent="0" lvl="0" marL="0" rtl="0" algn="l">
              <a:spcBef>
                <a:spcPts val="0"/>
              </a:spcBef>
              <a:spcAft>
                <a:spcPts val="1200"/>
              </a:spcAft>
              <a:buNone/>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 requirements</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AutoNum type="arabicPeriod"/>
            </a:pPr>
            <a:r>
              <a:rPr lang="en"/>
              <a:t>The Application shall have login and logout functionality.</a:t>
            </a:r>
            <a:endParaRPr/>
          </a:p>
          <a:p>
            <a:pPr indent="-342900" lvl="0" marL="457200" rtl="0" algn="l">
              <a:spcBef>
                <a:spcPts val="0"/>
              </a:spcBef>
              <a:spcAft>
                <a:spcPts val="0"/>
              </a:spcAft>
              <a:buSzPts val="1800"/>
              <a:buAutoNum type="arabicPeriod"/>
            </a:pPr>
            <a:r>
              <a:rPr lang="en"/>
              <a:t>App shall fetch order details from the store APIs.</a:t>
            </a:r>
            <a:endParaRPr/>
          </a:p>
          <a:p>
            <a:pPr indent="-342900" lvl="0" marL="457200" rtl="0" algn="l">
              <a:spcBef>
                <a:spcPts val="0"/>
              </a:spcBef>
              <a:spcAft>
                <a:spcPts val="0"/>
              </a:spcAft>
              <a:buSzPts val="1800"/>
              <a:buAutoNum type="arabicPeriod"/>
            </a:pPr>
            <a:r>
              <a:rPr lang="en"/>
              <a:t>App should generate a list of orders.</a:t>
            </a:r>
            <a:endParaRPr/>
          </a:p>
          <a:p>
            <a:pPr indent="-342900" lvl="0" marL="457200" rtl="0" algn="l">
              <a:spcBef>
                <a:spcPts val="0"/>
              </a:spcBef>
              <a:spcAft>
                <a:spcPts val="0"/>
              </a:spcAft>
              <a:buSzPts val="1800"/>
              <a:buAutoNum type="arabicPeriod"/>
            </a:pPr>
            <a:r>
              <a:rPr lang="en"/>
              <a:t>Users will be able to see the list of open orders in the app.</a:t>
            </a:r>
            <a:endParaRPr/>
          </a:p>
          <a:p>
            <a:pPr indent="-342900" lvl="0" marL="457200" rtl="0" algn="l">
              <a:spcBef>
                <a:spcPts val="0"/>
              </a:spcBef>
              <a:spcAft>
                <a:spcPts val="0"/>
              </a:spcAft>
              <a:buSzPts val="1800"/>
              <a:buAutoNum type="arabicPeriod"/>
            </a:pPr>
            <a:r>
              <a:rPr lang="en"/>
              <a:t>App should be able to communicate with the beacons in the store if the user is in the range.</a:t>
            </a:r>
            <a:endParaRPr/>
          </a:p>
          <a:p>
            <a:pPr indent="-342900" lvl="0" marL="457200" rtl="0" algn="l">
              <a:spcBef>
                <a:spcPts val="0"/>
              </a:spcBef>
              <a:spcAft>
                <a:spcPts val="0"/>
              </a:spcAft>
              <a:buSzPts val="1800"/>
              <a:buAutoNum type="arabicPeriod"/>
            </a:pPr>
            <a:r>
              <a:rPr lang="en"/>
              <a:t>App should notify the user if he is in the range of 90 meters from the store where he placed the order(example:You are near the store).</a:t>
            </a:r>
            <a:endParaRPr/>
          </a:p>
          <a:p>
            <a:pPr indent="-342900" lvl="0" marL="457200" rtl="0" algn="l">
              <a:spcBef>
                <a:spcPts val="0"/>
              </a:spcBef>
              <a:spcAft>
                <a:spcPts val="0"/>
              </a:spcAft>
              <a:buSzPts val="1800"/>
              <a:buAutoNum type="arabicPeriod"/>
            </a:pPr>
            <a:r>
              <a:rPr lang="en"/>
              <a:t>Apps should notify the User if an order is in process.</a:t>
            </a:r>
            <a:endParaRPr/>
          </a:p>
          <a:p>
            <a:pPr indent="-342900" lvl="0" marL="457200" rtl="0" algn="l">
              <a:spcBef>
                <a:spcPts val="0"/>
              </a:spcBef>
              <a:spcAft>
                <a:spcPts val="0"/>
              </a:spcAft>
              <a:buSzPts val="1800"/>
              <a:buAutoNum type="arabicPeriod"/>
            </a:pPr>
            <a:r>
              <a:rPr lang="en"/>
              <a:t>Users should be able to see the updated status of the order in the app.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idx="1" type="body"/>
          </p:nvPr>
        </p:nvSpPr>
        <p:spPr>
          <a:xfrm>
            <a:off x="540950" y="1152475"/>
            <a:ext cx="82911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en"/>
              <a:t>9.  </a:t>
            </a:r>
            <a:r>
              <a:rPr lang="en"/>
              <a:t>Application should notify the User if an order is ready for pickup.</a:t>
            </a:r>
            <a:endParaRPr/>
          </a:p>
          <a:p>
            <a:pPr indent="0" lvl="0" marL="0" rtl="0" algn="l">
              <a:lnSpc>
                <a:spcPct val="150000"/>
              </a:lnSpc>
              <a:spcBef>
                <a:spcPts val="0"/>
              </a:spcBef>
              <a:spcAft>
                <a:spcPts val="0"/>
              </a:spcAft>
              <a:buNone/>
            </a:pPr>
            <a:r>
              <a:rPr lang="en"/>
              <a:t>10.  Application shall have the option to click and collect.</a:t>
            </a:r>
            <a:endParaRPr/>
          </a:p>
          <a:p>
            <a:pPr indent="0" lvl="0" marL="0" rtl="0" algn="l">
              <a:lnSpc>
                <a:spcPct val="150000"/>
              </a:lnSpc>
              <a:spcBef>
                <a:spcPts val="0"/>
              </a:spcBef>
              <a:spcAft>
                <a:spcPts val="0"/>
              </a:spcAft>
              <a:buNone/>
            </a:pPr>
            <a:r>
              <a:rPr lang="en"/>
              <a:t>11.  Store will get notified if the user is ready to collect the order. </a:t>
            </a:r>
            <a:r>
              <a:rPr lang="en" strike="sngStrike"/>
              <a:t> </a:t>
            </a:r>
            <a:endParaRPr/>
          </a:p>
          <a:p>
            <a:pPr indent="0" lvl="0" marL="0" rtl="0" algn="l">
              <a:lnSpc>
                <a:spcPct val="150000"/>
              </a:lnSpc>
              <a:spcBef>
                <a:spcPts val="0"/>
              </a:spcBef>
              <a:spcAft>
                <a:spcPts val="0"/>
              </a:spcAft>
              <a:buNone/>
            </a:pPr>
            <a:r>
              <a:rPr lang="en"/>
              <a:t>12.  Users should be able to see in the app that the order is ready for pick up.</a:t>
            </a:r>
            <a:endParaRPr/>
          </a:p>
          <a:p>
            <a:pPr indent="0" lvl="0" marL="0" rtl="0" algn="l">
              <a:lnSpc>
                <a:spcPct val="150000"/>
              </a:lnSpc>
              <a:spcBef>
                <a:spcPts val="0"/>
              </a:spcBef>
              <a:spcAft>
                <a:spcPts val="0"/>
              </a:spcAft>
              <a:buNone/>
            </a:pPr>
            <a:r>
              <a:rPr lang="en"/>
              <a:t>13.  The user should get the confirmation of order completion and order details.</a:t>
            </a:r>
            <a:endParaRPr/>
          </a:p>
          <a:p>
            <a:pPr indent="0" lvl="0" marL="0" rtl="0" algn="l">
              <a:lnSpc>
                <a:spcPct val="150000"/>
              </a:lnSpc>
              <a:spcBef>
                <a:spcPts val="0"/>
              </a:spcBef>
              <a:spcAft>
                <a:spcPts val="0"/>
              </a:spcAft>
              <a:buNone/>
            </a:pPr>
            <a:r>
              <a:rPr lang="en"/>
              <a:t>14.  Users will be able to see the list of completed orders in the app.</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Non-functional requirements</a:t>
            </a:r>
            <a:endParaRPr/>
          </a:p>
        </p:txBody>
      </p:sp>
      <p:sp>
        <p:nvSpPr>
          <p:cNvPr id="102" name="Google Shape;102;p20"/>
          <p:cNvSpPr txBox="1"/>
          <p:nvPr>
            <p:ph idx="1" type="body"/>
          </p:nvPr>
        </p:nvSpPr>
        <p:spPr>
          <a:xfrm>
            <a:off x="311700" y="1152475"/>
            <a:ext cx="83169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40000"/>
              </a:lnSpc>
              <a:spcBef>
                <a:spcPts val="0"/>
              </a:spcBef>
              <a:spcAft>
                <a:spcPts val="0"/>
              </a:spcAft>
              <a:buSzPts val="1800"/>
              <a:buAutoNum type="arabicPeriod"/>
            </a:pPr>
            <a:r>
              <a:rPr lang="en">
                <a:highlight>
                  <a:schemeClr val="lt1"/>
                </a:highlight>
              </a:rPr>
              <a:t>Response time of the application should be between two and five seconds</a:t>
            </a:r>
            <a:endParaRPr>
              <a:highlight>
                <a:schemeClr val="lt1"/>
              </a:highlight>
            </a:endParaRPr>
          </a:p>
          <a:p>
            <a:pPr indent="-342900" lvl="0" marL="457200" rtl="0" algn="l">
              <a:lnSpc>
                <a:spcPct val="140000"/>
              </a:lnSpc>
              <a:spcBef>
                <a:spcPts val="0"/>
              </a:spcBef>
              <a:spcAft>
                <a:spcPts val="0"/>
              </a:spcAft>
              <a:buSzPts val="1800"/>
              <a:buAutoNum type="arabicPeriod"/>
            </a:pPr>
            <a:r>
              <a:rPr lang="en">
                <a:highlight>
                  <a:schemeClr val="lt1"/>
                </a:highlight>
              </a:rPr>
              <a:t>System should have strong Authentication (Security)</a:t>
            </a:r>
            <a:endParaRPr>
              <a:highlight>
                <a:schemeClr val="lt1"/>
              </a:highlight>
            </a:endParaRPr>
          </a:p>
          <a:p>
            <a:pPr indent="-342900" lvl="0" marL="457200" rtl="0" algn="l">
              <a:lnSpc>
                <a:spcPct val="140000"/>
              </a:lnSpc>
              <a:spcBef>
                <a:spcPts val="0"/>
              </a:spcBef>
              <a:spcAft>
                <a:spcPts val="0"/>
              </a:spcAft>
              <a:buSzPts val="1800"/>
              <a:buAutoNum type="arabicPeriod"/>
            </a:pPr>
            <a:r>
              <a:rPr lang="en">
                <a:highlight>
                  <a:schemeClr val="lt1"/>
                </a:highlight>
              </a:rPr>
              <a:t>Service should be up and running all the time (Availability)</a:t>
            </a:r>
            <a:endParaRPr>
              <a:highlight>
                <a:schemeClr val="lt1"/>
              </a:highlight>
            </a:endParaRPr>
          </a:p>
          <a:p>
            <a:pPr indent="-342900" lvl="0" marL="457200" rtl="0" algn="l">
              <a:lnSpc>
                <a:spcPct val="140000"/>
              </a:lnSpc>
              <a:spcBef>
                <a:spcPts val="0"/>
              </a:spcBef>
              <a:spcAft>
                <a:spcPts val="0"/>
              </a:spcAft>
              <a:buSzPts val="1800"/>
              <a:buAutoNum type="arabicPeriod"/>
            </a:pPr>
            <a:r>
              <a:rPr lang="en">
                <a:highlight>
                  <a:schemeClr val="lt1"/>
                </a:highlight>
              </a:rPr>
              <a:t>System should be scalable (The highest workloads under which the system will still meet the performance requirements) (Scalability)</a:t>
            </a:r>
            <a:endParaRPr>
              <a:highlight>
                <a:schemeClr val="lt1"/>
              </a:highlight>
            </a:endParaRPr>
          </a:p>
          <a:p>
            <a:pPr indent="-342900" lvl="0" marL="457200" rtl="0" algn="l">
              <a:lnSpc>
                <a:spcPct val="140000"/>
              </a:lnSpc>
              <a:spcBef>
                <a:spcPts val="0"/>
              </a:spcBef>
              <a:spcAft>
                <a:spcPts val="0"/>
              </a:spcAft>
              <a:buSzPts val="1800"/>
              <a:buAutoNum type="arabicPeriod"/>
            </a:pPr>
            <a:r>
              <a:rPr lang="en">
                <a:highlight>
                  <a:schemeClr val="lt1"/>
                </a:highlight>
              </a:rPr>
              <a:t>System has to be reliable which means the system would run without a failure for a given period of time under predefined conditions. (Reliability)</a:t>
            </a:r>
            <a:endParaRPr>
              <a:highlight>
                <a:schemeClr val="lt1"/>
              </a:highlight>
            </a:endParaRPr>
          </a:p>
          <a:p>
            <a:pPr indent="0" lvl="0" marL="0" rtl="0" algn="l">
              <a:spcBef>
                <a:spcPts val="0"/>
              </a:spcBef>
              <a:spcAft>
                <a:spcPts val="0"/>
              </a:spcAft>
              <a:buNone/>
            </a:pPr>
            <a:r>
              <a:t/>
            </a:r>
            <a:endParaRPr>
              <a:highlight>
                <a:schemeClr val="lt1"/>
              </a:highlight>
            </a:endParaRPr>
          </a:p>
          <a:p>
            <a:pPr indent="0" lvl="0" marL="0" rtl="0" algn="l">
              <a:spcBef>
                <a:spcPts val="0"/>
              </a:spcBef>
              <a:spcAft>
                <a:spcPts val="0"/>
              </a:spcAft>
              <a:buNone/>
            </a:pPr>
            <a:r>
              <a:t/>
            </a:r>
            <a:endParaRPr>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Reliability Requirements</a:t>
            </a:r>
            <a:endParaRPr/>
          </a:p>
        </p:txBody>
      </p:sp>
      <p:graphicFrame>
        <p:nvGraphicFramePr>
          <p:cNvPr id="108" name="Google Shape;108;p21"/>
          <p:cNvGraphicFramePr/>
          <p:nvPr/>
        </p:nvGraphicFramePr>
        <p:xfrm>
          <a:off x="120275" y="1211100"/>
          <a:ext cx="3000000" cy="3000000"/>
        </p:xfrm>
        <a:graphic>
          <a:graphicData uri="http://schemas.openxmlformats.org/drawingml/2006/table">
            <a:tbl>
              <a:tblPr>
                <a:noFill/>
                <a:tableStyleId>{B983FFEF-6931-48F7-A7EF-7B5F65EF1048}</a:tableStyleId>
              </a:tblPr>
              <a:tblGrid>
                <a:gridCol w="2808000"/>
                <a:gridCol w="6095450"/>
              </a:tblGrid>
              <a:tr h="405150">
                <a:tc>
                  <a:txBody>
                    <a:bodyPr/>
                    <a:lstStyle/>
                    <a:p>
                      <a:pPr indent="0" lvl="0" marL="0" rtl="0" algn="ctr">
                        <a:lnSpc>
                          <a:spcPct val="150000"/>
                        </a:lnSpc>
                        <a:spcBef>
                          <a:spcPts val="1200"/>
                        </a:spcBef>
                        <a:spcAft>
                          <a:spcPts val="1200"/>
                        </a:spcAft>
                        <a:buNone/>
                      </a:pPr>
                      <a:r>
                        <a:rPr b="1" lang="en">
                          <a:solidFill>
                            <a:srgbClr val="F3F3F3"/>
                          </a:solidFill>
                        </a:rPr>
                        <a:t>Requirement</a:t>
                      </a:r>
                      <a:endParaRPr b="1">
                        <a:solidFill>
                          <a:srgbClr val="F3F3F3"/>
                        </a:solidFill>
                      </a:endParaRPr>
                    </a:p>
                  </a:txBody>
                  <a:tcPr marT="91425" marB="91425" marR="91425" marL="91425"/>
                </a:tc>
                <a:tc>
                  <a:txBody>
                    <a:bodyPr/>
                    <a:lstStyle/>
                    <a:p>
                      <a:pPr indent="0" lvl="0" marL="0" rtl="0" algn="ctr">
                        <a:lnSpc>
                          <a:spcPct val="150000"/>
                        </a:lnSpc>
                        <a:spcBef>
                          <a:spcPts val="1200"/>
                        </a:spcBef>
                        <a:spcAft>
                          <a:spcPts val="1200"/>
                        </a:spcAft>
                        <a:buNone/>
                      </a:pPr>
                      <a:r>
                        <a:rPr b="1" lang="en">
                          <a:solidFill>
                            <a:srgbClr val="F3F3F3"/>
                          </a:solidFill>
                        </a:rPr>
                        <a:t>Failure</a:t>
                      </a:r>
                      <a:endParaRPr b="1">
                        <a:solidFill>
                          <a:srgbClr val="F3F3F3"/>
                        </a:solidFill>
                      </a:endParaRPr>
                    </a:p>
                  </a:txBody>
                  <a:tcPr marT="91425" marB="91425" marR="91425" marL="91425"/>
                </a:tc>
              </a:tr>
              <a:tr h="769825">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Fetch order details using store APIs</a:t>
                      </a:r>
                      <a:endParaRPr>
                        <a:latin typeface="Average"/>
                        <a:ea typeface="Average"/>
                        <a:cs typeface="Average"/>
                        <a:sym typeface="Average"/>
                      </a:endParaRPr>
                    </a:p>
                  </a:txBody>
                  <a:tcPr marT="91425" marB="91425" marR="91425" marL="91425"/>
                </a:tc>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U</a:t>
                      </a:r>
                      <a:r>
                        <a:rPr lang="en" sz="1800">
                          <a:solidFill>
                            <a:schemeClr val="dk2"/>
                          </a:solidFill>
                          <a:latin typeface="Average"/>
                          <a:ea typeface="Average"/>
                          <a:cs typeface="Average"/>
                          <a:sym typeface="Average"/>
                        </a:rPr>
                        <a:t>ser won’t be able to see orders in our app </a:t>
                      </a:r>
                      <a:endParaRPr>
                        <a:latin typeface="Average"/>
                        <a:ea typeface="Average"/>
                        <a:cs typeface="Average"/>
                        <a:sym typeface="Average"/>
                      </a:endParaRPr>
                    </a:p>
                  </a:txBody>
                  <a:tcPr marT="91425" marB="91425" marR="91425" marL="91425"/>
                </a:tc>
              </a:tr>
              <a:tr h="769825">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Beacon Failure </a:t>
                      </a:r>
                      <a:endParaRPr>
                        <a:latin typeface="Average"/>
                        <a:ea typeface="Average"/>
                        <a:cs typeface="Average"/>
                        <a:sym typeface="Average"/>
                      </a:endParaRPr>
                    </a:p>
                  </a:txBody>
                  <a:tcPr marT="91425" marB="91425" marR="91425" marL="91425"/>
                </a:tc>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Beacon listening will fail and user won’t be notified for the order status </a:t>
                      </a:r>
                      <a:endParaRPr>
                        <a:latin typeface="Average"/>
                        <a:ea typeface="Average"/>
                        <a:cs typeface="Average"/>
                        <a:sym typeface="Average"/>
                      </a:endParaRPr>
                    </a:p>
                  </a:txBody>
                  <a:tcPr marT="91425" marB="91425" marR="91425" marL="91425"/>
                </a:tc>
              </a:tr>
              <a:tr h="445400">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Cell Phone switched-off </a:t>
                      </a:r>
                      <a:endParaRPr>
                        <a:latin typeface="Average"/>
                        <a:ea typeface="Average"/>
                        <a:cs typeface="Average"/>
                        <a:sym typeface="Average"/>
                      </a:endParaRPr>
                    </a:p>
                  </a:txBody>
                  <a:tcPr marT="91425" marB="91425" marR="91425" marL="91425"/>
                </a:tc>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Human error - beacon communication failure</a:t>
                      </a:r>
                      <a:endParaRPr>
                        <a:latin typeface="Average"/>
                        <a:ea typeface="Average"/>
                        <a:cs typeface="Average"/>
                        <a:sym typeface="Average"/>
                      </a:endParaRPr>
                    </a:p>
                  </a:txBody>
                  <a:tcPr marT="91425" marB="91425" marR="91425" marL="91425"/>
                </a:tc>
              </a:tr>
              <a:tr h="1214225">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Database connection loss </a:t>
                      </a:r>
                      <a:endParaRPr>
                        <a:latin typeface="Average"/>
                        <a:ea typeface="Average"/>
                        <a:cs typeface="Average"/>
                        <a:sym typeface="Average"/>
                      </a:endParaRPr>
                    </a:p>
                  </a:txBody>
                  <a:tcPr marT="91425" marB="91425" marR="91425" marL="91425"/>
                </a:tc>
                <a:tc>
                  <a:txBody>
                    <a:bodyPr/>
                    <a:lstStyle/>
                    <a:p>
                      <a:pPr indent="0" lvl="0" marL="0" rtl="0" algn="just">
                        <a:lnSpc>
                          <a:spcPct val="150000"/>
                        </a:lnSpc>
                        <a:spcBef>
                          <a:spcPts val="1200"/>
                        </a:spcBef>
                        <a:spcAft>
                          <a:spcPts val="1200"/>
                        </a:spcAft>
                        <a:buNone/>
                      </a:pPr>
                      <a:r>
                        <a:rPr lang="en" sz="1800">
                          <a:solidFill>
                            <a:schemeClr val="dk2"/>
                          </a:solidFill>
                          <a:latin typeface="Average"/>
                          <a:ea typeface="Average"/>
                          <a:cs typeface="Average"/>
                          <a:sym typeface="Average"/>
                        </a:rPr>
                        <a:t>System will not create entries for the orders with the order id, merchant name, beacon id and order status </a:t>
                      </a:r>
                      <a:endParaRPr>
                        <a:latin typeface="Average"/>
                        <a:ea typeface="Average"/>
                        <a:cs typeface="Average"/>
                        <a:sym typeface="Average"/>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